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notesMasterIdLst>
    <p:notesMasterId r:id="rId19"/>
  </p:notesMasterIdLst>
  <p:sldSz cx="14630400" cy="8229600"/>
  <p:notesSz cx="8229600" cy="14630400"/>
  <p:embeddedFontLst>
    <p:embeddedFont>
      <p:font typeface="Brygada 1918"/>
      <p:regular r:id="rId24"/>
    </p:embeddedFont>
    <p:embeddedFont>
      <p:font typeface="Brygada 1918"/>
      <p:regular r:id="rId25"/>
    </p:embeddedFont>
    <p:embeddedFont>
      <p:font typeface="Brygada 1918"/>
      <p:regular r:id="rId26"/>
    </p:embeddedFont>
    <p:embeddedFont>
      <p:font typeface="Brygada 1918"/>
      <p:regular r:id="rId27"/>
    </p:embeddedFont>
    <p:embeddedFont>
      <p:font typeface="Montserrat Medium"/>
      <p:regular r:id="rId28"/>
    </p:embeddedFont>
    <p:embeddedFont>
      <p:font typeface="Montserrat Medium"/>
      <p:regular r:id="rId29"/>
    </p:embeddedFont>
    <p:embeddedFont>
      <p:font typeface="Montserrat Medium"/>
      <p:regular r:id="rId30"/>
    </p:embeddedFont>
    <p:embeddedFont>
      <p:font typeface="Montserrat Medium"/>
      <p:regular r:id="rId3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24" Type="http://schemas.openxmlformats.org/officeDocument/2006/relationships/font" Target="fonts/font1.fntdata"/><Relationship Id="rId25" Type="http://schemas.openxmlformats.org/officeDocument/2006/relationships/font" Target="fonts/font2.fntdata"/><Relationship Id="rId26" Type="http://schemas.openxmlformats.org/officeDocument/2006/relationships/font" Target="fonts/font3.fntdata"/><Relationship Id="rId27" Type="http://schemas.openxmlformats.org/officeDocument/2006/relationships/font" Target="fonts/font4.fntdata"/><Relationship Id="rId28" Type="http://schemas.openxmlformats.org/officeDocument/2006/relationships/font" Target="fonts/font5.fntdata"/><Relationship Id="rId29" Type="http://schemas.openxmlformats.org/officeDocument/2006/relationships/font" Target="fonts/font6.fntdata"/><Relationship Id="rId30" Type="http://schemas.openxmlformats.org/officeDocument/2006/relationships/font" Target="fonts/font7.fntdata"/><Relationship Id="rId31"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1-1.png>
</file>

<file path=ppt/media/image-12-1.png>
</file>

<file path=ppt/media/image-13-1.png>
</file>

<file path=ppt/media/image-13-2.svg>
</file>

<file path=ppt/media/image-13-3.png>
</file>

<file path=ppt/media/image-13-4.svg>
</file>

<file path=ppt/media/image-13-5.png>
</file>

<file path=ppt/media/image-13-6.svg>
</file>

<file path=ppt/media/image-13-7.png>
</file>

<file path=ppt/media/image-13-8.svg>
</file>

<file path=ppt/media/image-14-1.png>
</file>

<file path=ppt/media/image-15-1.png>
</file>

<file path=ppt/media/image-16-1.png>
</file>

<file path=ppt/media/image-16-2.png>
</file>

<file path=ppt/media/image-16-3.png>
</file>

<file path=ppt/media/image-16-4.png>
</file>

<file path=ppt/media/image-2-1.png>
</file>

<file path=ppt/media/image-3-1.png>
</file>

<file path=ppt/media/image-3-10.svg>
</file>

<file path=ppt/media/image-3-11.png>
</file>

<file path=ppt/media/image-3-12.sv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1.png>
</file>

<file path=ppt/media/image-4-10.sv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1.png>
</file>

<file path=ppt/media/image-5-2.svg>
</file>

<file path=ppt/media/image-5-3.png>
</file>

<file path=ppt/media/image-5-4.svg>
</file>

<file path=ppt/media/image-5-5.png>
</file>

<file path=ppt/media/image-5-6.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8-1.png>
</file>

<file path=ppt/media/image-8-2.svg>
</file>

<file path=ppt/media/image-8-3.png>
</file>

<file path=ppt/media/image-8-4.svg>
</file>

<file path=ppt/media/image-8-5.png>
</file>

<file path=ppt/media/image-8-6.svg>
</file>

<file path=ppt/media/image-8-7.png>
</file>

<file path=ppt/media/image-8-8.svg>
</file>

<file path=ppt/media/image-9-1.png>
</file>

<file path=ppt/media/image-9-2.svg>
</file>

<file path=ppt/media/image-9-3.png>
</file>

<file path=ppt/media/image-9-4.svg>
</file>

<file path=ppt/media/image-9-5.png>
</file>

<file path=ppt/media/image-9-6.svg>
</file>

<file path=ppt/media/image-9-7.png>
</file>

<file path=ppt/media/image-9-8.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7-1.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8-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svg"/><Relationship Id="rId3" Type="http://schemas.openxmlformats.org/officeDocument/2006/relationships/image" Target="../media/image-13-3.png"/><Relationship Id="rId4" Type="http://schemas.openxmlformats.org/officeDocument/2006/relationships/image" Target="../media/image-13-4.svg"/><Relationship Id="rId5" Type="http://schemas.openxmlformats.org/officeDocument/2006/relationships/image" Target="../media/image-13-5.png"/><Relationship Id="rId6" Type="http://schemas.openxmlformats.org/officeDocument/2006/relationships/image" Target="../media/image-13-6.svg"/><Relationship Id="rId7" Type="http://schemas.openxmlformats.org/officeDocument/2006/relationships/image" Target="../media/image-13-7.png"/><Relationship Id="rId8" Type="http://schemas.openxmlformats.org/officeDocument/2006/relationships/image" Target="../media/image-13-8.svg"/><Relationship Id="rId9" Type="http://schemas.openxmlformats.org/officeDocument/2006/relationships/slideLayout" Target="../slideLayouts/slideLayout14.xml"/><Relationship Id="rId10"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image" Target="../media/image-16-3.png"/><Relationship Id="rId4" Type="http://schemas.openxmlformats.org/officeDocument/2006/relationships/image" Target="../media/image-16-4.png"/><Relationship Id="rId5" Type="http://schemas.openxmlformats.org/officeDocument/2006/relationships/slideLayout" Target="../slideLayouts/slideLayout17.xml"/><Relationship Id="rId6"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image" Target="../media/image-3-4.svg"/><Relationship Id="rId5" Type="http://schemas.openxmlformats.org/officeDocument/2006/relationships/image" Target="../media/image-3-5.png"/><Relationship Id="rId6" Type="http://schemas.openxmlformats.org/officeDocument/2006/relationships/image" Target="../media/image-3-6.svg"/><Relationship Id="rId7" Type="http://schemas.openxmlformats.org/officeDocument/2006/relationships/image" Target="../media/image-3-7.png"/><Relationship Id="rId8" Type="http://schemas.openxmlformats.org/officeDocument/2006/relationships/image" Target="../media/image-3-8.svg"/><Relationship Id="rId9" Type="http://schemas.openxmlformats.org/officeDocument/2006/relationships/image" Target="../media/image-3-9.png"/><Relationship Id="rId10" Type="http://schemas.openxmlformats.org/officeDocument/2006/relationships/image" Target="../media/image-3-10.svg"/><Relationship Id="rId11" Type="http://schemas.openxmlformats.org/officeDocument/2006/relationships/image" Target="../media/image-3-11.png"/><Relationship Id="rId12" Type="http://schemas.openxmlformats.org/officeDocument/2006/relationships/image" Target="../media/image-3-12.svg"/><Relationship Id="rId13" Type="http://schemas.openxmlformats.org/officeDocument/2006/relationships/slideLayout" Target="../slideLayouts/slideLayout4.xml"/><Relationship Id="rId1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image" Target="../media/image-4-8.svg"/><Relationship Id="rId9" Type="http://schemas.openxmlformats.org/officeDocument/2006/relationships/image" Target="../media/image-4-9.png"/><Relationship Id="rId10" Type="http://schemas.openxmlformats.org/officeDocument/2006/relationships/image" Target="../media/image-4-10.svg"/><Relationship Id="rId11" Type="http://schemas.openxmlformats.org/officeDocument/2006/relationships/slideLayout" Target="../slideLayouts/slideLayout5.xml"/><Relationship Id="rId1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svg"/><Relationship Id="rId3" Type="http://schemas.openxmlformats.org/officeDocument/2006/relationships/image" Target="../media/image-5-3.png"/><Relationship Id="rId4" Type="http://schemas.openxmlformats.org/officeDocument/2006/relationships/image" Target="../media/image-5-4.svg"/><Relationship Id="rId5" Type="http://schemas.openxmlformats.org/officeDocument/2006/relationships/image" Target="../media/image-5-5.png"/><Relationship Id="rId6" Type="http://schemas.openxmlformats.org/officeDocument/2006/relationships/image" Target="../media/image-5-6.svg"/><Relationship Id="rId7" Type="http://schemas.openxmlformats.org/officeDocument/2006/relationships/slideLayout" Target="../slideLayouts/slideLayout6.xml"/><Relationship Id="rId8"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svg"/><Relationship Id="rId3" Type="http://schemas.openxmlformats.org/officeDocument/2006/relationships/image" Target="../media/image-6-3.png"/><Relationship Id="rId4" Type="http://schemas.openxmlformats.org/officeDocument/2006/relationships/image" Target="../media/image-6-4.svg"/><Relationship Id="rId5" Type="http://schemas.openxmlformats.org/officeDocument/2006/relationships/image" Target="../media/image-6-5.png"/><Relationship Id="rId6" Type="http://schemas.openxmlformats.org/officeDocument/2006/relationships/image" Target="../media/image-6-6.svg"/><Relationship Id="rId7" Type="http://schemas.openxmlformats.org/officeDocument/2006/relationships/image" Target="../media/image-6-7.png"/><Relationship Id="rId8" Type="http://schemas.openxmlformats.org/officeDocument/2006/relationships/image" Target="../media/image-6-8.svg"/><Relationship Id="rId9" Type="http://schemas.openxmlformats.org/officeDocument/2006/relationships/slideLayout" Target="../slideLayouts/slideLayout7.xml"/><Relationship Id="rId10"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svg"/><Relationship Id="rId3" Type="http://schemas.openxmlformats.org/officeDocument/2006/relationships/image" Target="../media/image-8-3.png"/><Relationship Id="rId4" Type="http://schemas.openxmlformats.org/officeDocument/2006/relationships/image" Target="../media/image-8-4.svg"/><Relationship Id="rId5" Type="http://schemas.openxmlformats.org/officeDocument/2006/relationships/image" Target="../media/image-8-5.png"/><Relationship Id="rId6" Type="http://schemas.openxmlformats.org/officeDocument/2006/relationships/image" Target="../media/image-8-6.svg"/><Relationship Id="rId7" Type="http://schemas.openxmlformats.org/officeDocument/2006/relationships/image" Target="../media/image-8-7.png"/><Relationship Id="rId8" Type="http://schemas.openxmlformats.org/officeDocument/2006/relationships/image" Target="../media/image-8-8.svg"/><Relationship Id="rId9" Type="http://schemas.openxmlformats.org/officeDocument/2006/relationships/slideLayout" Target="../slideLayouts/slideLayout9.xml"/><Relationship Id="rId10"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svg"/><Relationship Id="rId3" Type="http://schemas.openxmlformats.org/officeDocument/2006/relationships/image" Target="../media/image-9-3.png"/><Relationship Id="rId4" Type="http://schemas.openxmlformats.org/officeDocument/2006/relationships/image" Target="../media/image-9-4.svg"/><Relationship Id="rId5" Type="http://schemas.openxmlformats.org/officeDocument/2006/relationships/image" Target="../media/image-9-5.png"/><Relationship Id="rId6" Type="http://schemas.openxmlformats.org/officeDocument/2006/relationships/image" Target="../media/image-9-6.svg"/><Relationship Id="rId7" Type="http://schemas.openxmlformats.org/officeDocument/2006/relationships/image" Target="../media/image-9-7.png"/><Relationship Id="rId8" Type="http://schemas.openxmlformats.org/officeDocument/2006/relationships/image" Target="../media/image-9-8.svg"/><Relationship Id="rId9" Type="http://schemas.openxmlformats.org/officeDocument/2006/relationships/slideLayout" Target="../slideLayouts/slideLayout10.xml"/><Relationship Id="rId10"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5660" y="3069431"/>
            <a:ext cx="7645479" cy="1427083"/>
          </a:xfrm>
          <a:prstGeom prst="rect">
            <a:avLst/>
          </a:prstGeom>
          <a:noFill/>
          <a:ln/>
        </p:spPr>
        <p:txBody>
          <a:bodyPr wrap="square" lIns="0" tIns="0" rIns="0" bIns="0" rtlCol="0" anchor="t"/>
          <a:lstStyle/>
          <a:p>
            <a:pPr algn="l" indent="0" marL="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ISO/IEC 9126: Calidad del Producto de Software</a:t>
            </a:r>
            <a:endParaRPr lang="en-US" sz="4450" dirty="0"/>
          </a:p>
        </p:txBody>
      </p:sp>
      <p:sp>
        <p:nvSpPr>
          <p:cNvPr id="4" name="Text 1"/>
          <p:cNvSpPr/>
          <p:nvPr/>
        </p:nvSpPr>
        <p:spPr>
          <a:xfrm>
            <a:off x="6235660" y="4817626"/>
            <a:ext cx="7645479" cy="342424"/>
          </a:xfrm>
          <a:prstGeom prst="rect">
            <a:avLst/>
          </a:prstGeom>
          <a:noFill/>
          <a:ln/>
        </p:spPr>
        <p:txBody>
          <a:bodyPr wrap="non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Universidad de las Fuerzas Armadas ESPE</a:t>
            </a:r>
            <a:endParaRPr lang="en-US" sz="16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5C2438">
              <a:alpha val="80000"/>
            </a:srgbClr>
          </a:solidFill>
          <a:ln/>
        </p:spPr>
      </p:sp>
      <p:sp>
        <p:nvSpPr>
          <p:cNvPr id="4" name="Text 1"/>
          <p:cNvSpPr/>
          <p:nvPr/>
        </p:nvSpPr>
        <p:spPr>
          <a:xfrm>
            <a:off x="749260" y="2620923"/>
            <a:ext cx="8618339" cy="713542"/>
          </a:xfrm>
          <a:prstGeom prst="rect">
            <a:avLst/>
          </a:prstGeom>
          <a:noFill/>
          <a:ln/>
        </p:spPr>
        <p:txBody>
          <a:bodyPr wrap="none" lIns="0" tIns="0" rIns="0" bIns="0" rtlCol="0" anchor="t"/>
          <a:lstStyle/>
          <a:p>
            <a:pPr algn="l" indent="0" marL="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Hacia la Excelencia en Software</a:t>
            </a:r>
            <a:endParaRPr lang="en-US" sz="4450" dirty="0"/>
          </a:p>
        </p:txBody>
      </p:sp>
      <p:sp>
        <p:nvSpPr>
          <p:cNvPr id="5" name="Text 2"/>
          <p:cNvSpPr/>
          <p:nvPr/>
        </p:nvSpPr>
        <p:spPr>
          <a:xfrm>
            <a:off x="749260" y="3655576"/>
            <a:ext cx="13131879" cy="1027271"/>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calidad del software no es solo un objetivo; es una </a:t>
            </a:r>
            <a:pPr algn="l" indent="0" marL="0">
              <a:lnSpc>
                <a:spcPts val="2650"/>
              </a:lnSpc>
              <a:buNone/>
            </a:pPr>
            <a:r>
              <a:rPr lang="en-US" sz="1650" b="1" dirty="0">
                <a:solidFill>
                  <a:srgbClr val="F4CAB8"/>
                </a:solidFill>
                <a:latin typeface="Montserrat Medium" pitchFamily="34" charset="0"/>
                <a:ea typeface="Montserrat Medium" pitchFamily="34" charset="-122"/>
                <a:cs typeface="Montserrat Medium" pitchFamily="34" charset="-120"/>
              </a:rPr>
              <a:t>filosofía</a:t>
            </a:r>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 que impulsa la innovación. Al aplicar estándares como el </a:t>
            </a:r>
            <a:pPr algn="l" indent="0" marL="0">
              <a:lnSpc>
                <a:spcPts val="2650"/>
              </a:lnSpc>
              <a:buNone/>
            </a:pPr>
            <a:r>
              <a:rPr lang="en-US" sz="1650" b="1" dirty="0">
                <a:solidFill>
                  <a:srgbClr val="F4CAB8"/>
                </a:solidFill>
                <a:latin typeface="Montserrat Medium" pitchFamily="34" charset="0"/>
                <a:ea typeface="Montserrat Medium" pitchFamily="34" charset="-122"/>
                <a:cs typeface="Montserrat Medium" pitchFamily="34" charset="-120"/>
              </a:rPr>
              <a:t>ISO/IEC 9126</a:t>
            </a:r>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 aseguramos que nuestros proyectos destaquen por fiabilidad, usabilidad y eficiencia en un mundo digital en constante evolución.</a:t>
            </a:r>
            <a:endParaRPr lang="en-US" sz="1650" dirty="0"/>
          </a:p>
        </p:txBody>
      </p:sp>
      <p:sp>
        <p:nvSpPr>
          <p:cNvPr id="6" name="Text 3"/>
          <p:cNvSpPr/>
          <p:nvPr/>
        </p:nvSpPr>
        <p:spPr>
          <a:xfrm>
            <a:off x="749260" y="4923711"/>
            <a:ext cx="13131879"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Cada línea de código y cada decisión de diseño contribuyen a construir un futuro donde la tecnología nos sirva con </a:t>
            </a:r>
            <a:pPr algn="l" indent="0" marL="0">
              <a:lnSpc>
                <a:spcPts val="2650"/>
              </a:lnSpc>
              <a:buNone/>
            </a:pPr>
            <a:r>
              <a:rPr lang="en-US" sz="1650" b="1" dirty="0">
                <a:solidFill>
                  <a:srgbClr val="F4CAB8"/>
                </a:solidFill>
                <a:latin typeface="Montserrat Medium" pitchFamily="34" charset="0"/>
                <a:ea typeface="Montserrat Medium" pitchFamily="34" charset="-122"/>
                <a:cs typeface="Montserrat Medium" pitchFamily="34" charset="-120"/>
              </a:rPr>
              <a:t>seguridad</a:t>
            </a:r>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 y </a:t>
            </a:r>
            <a:pPr algn="l" indent="0" marL="0">
              <a:lnSpc>
                <a:spcPts val="2650"/>
              </a:lnSpc>
              <a:buNone/>
            </a:pPr>
            <a:r>
              <a:rPr lang="en-US" sz="1650" b="1" dirty="0">
                <a:solidFill>
                  <a:srgbClr val="F4CAB8"/>
                </a:solidFill>
                <a:latin typeface="Montserrat Medium" pitchFamily="34" charset="0"/>
                <a:ea typeface="Montserrat Medium" pitchFamily="34" charset="-122"/>
                <a:cs typeface="Montserrat Medium" pitchFamily="34" charset="-120"/>
              </a:rPr>
              <a:t>precisión</a:t>
            </a:r>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a:t>
            </a:r>
            <a:endParaRPr lang="en-US" sz="1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544116" y="427553"/>
            <a:ext cx="4181118" cy="414576"/>
          </a:xfrm>
          <a:prstGeom prst="rect">
            <a:avLst/>
          </a:prstGeom>
          <a:noFill/>
          <a:ln/>
        </p:spPr>
        <p:txBody>
          <a:bodyPr wrap="none" lIns="0" tIns="0" rIns="0" bIns="0" rtlCol="0" anchor="t"/>
          <a:lstStyle/>
          <a:p>
            <a:pPr algn="l" indent="0" marL="0">
              <a:lnSpc>
                <a:spcPts val="3250"/>
              </a:lnSpc>
              <a:buNone/>
            </a:pPr>
            <a:r>
              <a:rPr lang="en-US" sz="2600" b="1" dirty="0">
                <a:solidFill>
                  <a:srgbClr val="FFB393"/>
                </a:solidFill>
                <a:latin typeface="Brygada 1918 Bold" pitchFamily="34" charset="0"/>
                <a:ea typeface="Brygada 1918 Bold" pitchFamily="34" charset="-122"/>
                <a:cs typeface="Brygada 1918 Bold" pitchFamily="34" charset="-120"/>
              </a:rPr>
              <a:t>Parte 2: Métricas Externas</a:t>
            </a:r>
            <a:endParaRPr lang="en-US" sz="2600" dirty="0"/>
          </a:p>
        </p:txBody>
      </p:sp>
      <p:sp>
        <p:nvSpPr>
          <p:cNvPr id="3" name="Text 1"/>
          <p:cNvSpPr/>
          <p:nvPr/>
        </p:nvSpPr>
        <p:spPr>
          <a:xfrm>
            <a:off x="544116" y="1153001"/>
            <a:ext cx="13542169" cy="497443"/>
          </a:xfrm>
          <a:prstGeom prst="rect">
            <a:avLst/>
          </a:prstGeom>
          <a:noFill/>
          <a:ln/>
        </p:spPr>
        <p:txBody>
          <a:bodyPr wrap="square" lIns="0" tIns="0" rIns="0" bIns="0" rtlCol="0" anchor="t"/>
          <a:lstStyle/>
          <a:p>
            <a:pPr algn="l" indent="0" marL="0">
              <a:lnSpc>
                <a:spcPts val="1950"/>
              </a:lnSpc>
              <a:buNone/>
            </a:pPr>
            <a:r>
              <a:rPr lang="en-US" sz="1200" dirty="0">
                <a:solidFill>
                  <a:srgbClr val="F4CAB8"/>
                </a:solidFill>
                <a:latin typeface="Montserrat Medium" pitchFamily="34" charset="0"/>
                <a:ea typeface="Montserrat Medium" pitchFamily="34" charset="-122"/>
                <a:cs typeface="Montserrat Medium" pitchFamily="34" charset="-120"/>
              </a:rPr>
              <a:t>Las métricas externas se centran en la observación del comportamiento del software desde la perspectiva del usuario final o de los probadores, evaluando la calidad una vez que el software ha sido desplegado o está en fase de pruebas. Son clave para determinar la satisfacción del cliente.</a:t>
            </a:r>
            <a:endParaRPr lang="en-US" sz="1200" dirty="0"/>
          </a:p>
        </p:txBody>
      </p:sp>
      <p:sp>
        <p:nvSpPr>
          <p:cNvPr id="4" name="Text 2"/>
          <p:cNvSpPr/>
          <p:nvPr/>
        </p:nvSpPr>
        <p:spPr>
          <a:xfrm>
            <a:off x="544116" y="1980724"/>
            <a:ext cx="2073116" cy="259080"/>
          </a:xfrm>
          <a:prstGeom prst="rect">
            <a:avLst/>
          </a:prstGeom>
          <a:noFill/>
          <a:ln/>
        </p:spPr>
        <p:txBody>
          <a:bodyPr wrap="none" lIns="0" tIns="0" rIns="0" bIns="0" rtlCol="0" anchor="t"/>
          <a:lstStyle/>
          <a:p>
            <a:pPr algn="l" indent="0" marL="0">
              <a:lnSpc>
                <a:spcPts val="2000"/>
              </a:lnSpc>
              <a:buNone/>
            </a:pPr>
            <a:r>
              <a:rPr lang="en-US" sz="1600" b="1" dirty="0">
                <a:solidFill>
                  <a:srgbClr val="FFB393"/>
                </a:solidFill>
                <a:latin typeface="Brygada 1918 Bold" pitchFamily="34" charset="0"/>
                <a:ea typeface="Brygada 1918 Bold" pitchFamily="34" charset="-122"/>
                <a:cs typeface="Brygada 1918 Bold" pitchFamily="34" charset="-120"/>
              </a:rPr>
              <a:t>Definición</a:t>
            </a:r>
            <a:endParaRPr lang="en-US" sz="1600" dirty="0"/>
          </a:p>
        </p:txBody>
      </p:sp>
      <p:sp>
        <p:nvSpPr>
          <p:cNvPr id="5" name="Text 3"/>
          <p:cNvSpPr/>
          <p:nvPr/>
        </p:nvSpPr>
        <p:spPr>
          <a:xfrm>
            <a:off x="544116" y="2395180"/>
            <a:ext cx="6581418" cy="746165"/>
          </a:xfrm>
          <a:prstGeom prst="rect">
            <a:avLst/>
          </a:prstGeom>
          <a:noFill/>
          <a:ln/>
        </p:spPr>
        <p:txBody>
          <a:bodyPr wrap="square" lIns="0" tIns="0" rIns="0" bIns="0" rtlCol="0" anchor="t"/>
          <a:lstStyle/>
          <a:p>
            <a:pPr algn="l" indent="0" marL="0">
              <a:lnSpc>
                <a:spcPts val="1950"/>
              </a:lnSpc>
              <a:buNone/>
            </a:pPr>
            <a:r>
              <a:rPr lang="en-US" sz="1200" dirty="0">
                <a:solidFill>
                  <a:srgbClr val="F4CAB8"/>
                </a:solidFill>
                <a:latin typeface="Montserrat Medium" pitchFamily="34" charset="0"/>
                <a:ea typeface="Montserrat Medium" pitchFamily="34" charset="-122"/>
                <a:cs typeface="Montserrat Medium" pitchFamily="34" charset="-120"/>
              </a:rPr>
              <a:t>Medidas de las características de calidad observadas durante la ejecución del software. Evalúan cómo el sistema cumple con las expectativas y requisitos del usuario en un entorno real.</a:t>
            </a:r>
            <a:endParaRPr lang="en-US" sz="1200" dirty="0"/>
          </a:p>
        </p:txBody>
      </p:sp>
      <p:sp>
        <p:nvSpPr>
          <p:cNvPr id="6" name="Text 4"/>
          <p:cNvSpPr/>
          <p:nvPr/>
        </p:nvSpPr>
        <p:spPr>
          <a:xfrm>
            <a:off x="544116" y="3296722"/>
            <a:ext cx="2073116" cy="259080"/>
          </a:xfrm>
          <a:prstGeom prst="rect">
            <a:avLst/>
          </a:prstGeom>
          <a:noFill/>
          <a:ln/>
        </p:spPr>
        <p:txBody>
          <a:bodyPr wrap="none" lIns="0" tIns="0" rIns="0" bIns="0" rtlCol="0" anchor="t"/>
          <a:lstStyle/>
          <a:p>
            <a:pPr algn="l" indent="0" marL="0">
              <a:lnSpc>
                <a:spcPts val="2000"/>
              </a:lnSpc>
              <a:buNone/>
            </a:pPr>
            <a:r>
              <a:rPr lang="en-US" sz="1600" b="1" dirty="0">
                <a:solidFill>
                  <a:srgbClr val="FFB393"/>
                </a:solidFill>
                <a:latin typeface="Brygada 1918 Bold" pitchFamily="34" charset="0"/>
                <a:ea typeface="Brygada 1918 Bold" pitchFamily="34" charset="-122"/>
                <a:cs typeface="Brygada 1918 Bold" pitchFamily="34" charset="-120"/>
              </a:rPr>
              <a:t>Audiencia Principal</a:t>
            </a:r>
            <a:endParaRPr lang="en-US" sz="1600" dirty="0"/>
          </a:p>
        </p:txBody>
      </p:sp>
      <p:sp>
        <p:nvSpPr>
          <p:cNvPr id="7" name="Text 5"/>
          <p:cNvSpPr/>
          <p:nvPr/>
        </p:nvSpPr>
        <p:spPr>
          <a:xfrm>
            <a:off x="544116" y="3711178"/>
            <a:ext cx="6581418" cy="248722"/>
          </a:xfrm>
          <a:prstGeom prst="rect">
            <a:avLst/>
          </a:prstGeom>
          <a:noFill/>
          <a:ln/>
        </p:spPr>
        <p:txBody>
          <a:bodyPr wrap="none" lIns="0" tIns="0" rIns="0" bIns="0" rtlCol="0" anchor="t"/>
          <a:lstStyle/>
          <a:p>
            <a:pPr algn="l" indent="0" marL="0">
              <a:lnSpc>
                <a:spcPts val="1950"/>
              </a:lnSpc>
              <a:buNone/>
            </a:pPr>
            <a:r>
              <a:rPr lang="en-US" sz="1200" dirty="0">
                <a:solidFill>
                  <a:srgbClr val="F4CAB8"/>
                </a:solidFill>
                <a:latin typeface="Montserrat Medium" pitchFamily="34" charset="0"/>
                <a:ea typeface="Montserrat Medium" pitchFamily="34" charset="-122"/>
                <a:cs typeface="Montserrat Medium" pitchFamily="34" charset="-120"/>
              </a:rPr>
              <a:t>Testers de software, analistas de calidad y usuarios finales.</a:t>
            </a:r>
            <a:endParaRPr lang="en-US" sz="1200" dirty="0"/>
          </a:p>
        </p:txBody>
      </p:sp>
      <p:sp>
        <p:nvSpPr>
          <p:cNvPr id="8" name="Text 6"/>
          <p:cNvSpPr/>
          <p:nvPr/>
        </p:nvSpPr>
        <p:spPr>
          <a:xfrm>
            <a:off x="544116" y="4115276"/>
            <a:ext cx="2073116" cy="259080"/>
          </a:xfrm>
          <a:prstGeom prst="rect">
            <a:avLst/>
          </a:prstGeom>
          <a:noFill/>
          <a:ln/>
        </p:spPr>
        <p:txBody>
          <a:bodyPr wrap="none" lIns="0" tIns="0" rIns="0" bIns="0" rtlCol="0" anchor="t"/>
          <a:lstStyle/>
          <a:p>
            <a:pPr algn="l" indent="0" marL="0">
              <a:lnSpc>
                <a:spcPts val="2000"/>
              </a:lnSpc>
              <a:buNone/>
            </a:pPr>
            <a:r>
              <a:rPr lang="en-US" sz="1600" b="1" dirty="0">
                <a:solidFill>
                  <a:srgbClr val="FFB393"/>
                </a:solidFill>
                <a:latin typeface="Brygada 1918 Bold" pitchFamily="34" charset="0"/>
                <a:ea typeface="Brygada 1918 Bold" pitchFamily="34" charset="-122"/>
                <a:cs typeface="Brygada 1918 Bold" pitchFamily="34" charset="-120"/>
              </a:rPr>
              <a:t>Ejemplo Práctico</a:t>
            </a:r>
            <a:endParaRPr lang="en-US" sz="1600" dirty="0"/>
          </a:p>
        </p:txBody>
      </p:sp>
      <p:sp>
        <p:nvSpPr>
          <p:cNvPr id="9" name="Text 7"/>
          <p:cNvSpPr/>
          <p:nvPr/>
        </p:nvSpPr>
        <p:spPr>
          <a:xfrm>
            <a:off x="544116" y="4529733"/>
            <a:ext cx="6581418" cy="497443"/>
          </a:xfrm>
          <a:prstGeom prst="rect">
            <a:avLst/>
          </a:prstGeom>
          <a:noFill/>
          <a:ln/>
        </p:spPr>
        <p:txBody>
          <a:bodyPr wrap="square" lIns="0" tIns="0" rIns="0" bIns="0" rtlCol="0" anchor="t"/>
          <a:lstStyle/>
          <a:p>
            <a:pPr algn="l" indent="0" marL="0">
              <a:lnSpc>
                <a:spcPts val="1950"/>
              </a:lnSpc>
              <a:buNone/>
            </a:pPr>
            <a:r>
              <a:rPr lang="en-US" sz="1200" b="1" dirty="0">
                <a:solidFill>
                  <a:srgbClr val="F4CAB8"/>
                </a:solidFill>
                <a:latin typeface="Montserrat Medium" pitchFamily="34" charset="0"/>
                <a:ea typeface="Montserrat Medium" pitchFamily="34" charset="-122"/>
                <a:cs typeface="Montserrat Medium" pitchFamily="34" charset="-120"/>
              </a:rPr>
              <a:t>Tiempo de respuesta del sistema:</a:t>
            </a:r>
            <a:pPr algn="l" indent="0" marL="0">
              <a:lnSpc>
                <a:spcPts val="1950"/>
              </a:lnSpc>
              <a:buNone/>
            </a:pPr>
            <a:r>
              <a:rPr lang="en-US" sz="1200" dirty="0">
                <a:solidFill>
                  <a:srgbClr val="F4CAB8"/>
                </a:solidFill>
                <a:latin typeface="Montserrat Medium" pitchFamily="34" charset="0"/>
                <a:ea typeface="Montserrat Medium" pitchFamily="34" charset="-122"/>
                <a:cs typeface="Montserrat Medium" pitchFamily="34" charset="-120"/>
              </a:rPr>
              <a:t> ¿Cuánto tarda el sistema en procesar una solicitud de usuario? Una métrica externa clave para la eficiencia y usabilidad.</a:t>
            </a:r>
            <a:endParaRPr lang="en-US" sz="1200" dirty="0"/>
          </a:p>
        </p:txBody>
      </p:sp>
      <p:pic>
        <p:nvPicPr>
          <p:cNvPr id="10" name="Image 0" descr="preencoded.png">    </p:cNvPr>
          <p:cNvPicPr>
            <a:picLocks noChangeAspect="1"/>
          </p:cNvPicPr>
          <p:nvPr/>
        </p:nvPicPr>
        <p:blipFill>
          <a:blip r:embed="rId1"/>
          <a:stretch>
            <a:fillRect/>
          </a:stretch>
        </p:blipFill>
        <p:spPr>
          <a:xfrm>
            <a:off x="7512487" y="2000250"/>
            <a:ext cx="6581418" cy="658141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70309" y="448151"/>
            <a:ext cx="4334947" cy="434578"/>
          </a:xfrm>
          <a:prstGeom prst="rect">
            <a:avLst/>
          </a:prstGeom>
          <a:noFill/>
          <a:ln/>
        </p:spPr>
        <p:txBody>
          <a:bodyPr wrap="none" lIns="0" tIns="0" rIns="0" bIns="0" rtlCol="0" anchor="t"/>
          <a:lstStyle/>
          <a:p>
            <a:pPr algn="l" indent="0" marL="0">
              <a:lnSpc>
                <a:spcPts val="3400"/>
              </a:lnSpc>
              <a:buNone/>
            </a:pPr>
            <a:r>
              <a:rPr lang="en-US" sz="2700" b="1" dirty="0">
                <a:solidFill>
                  <a:srgbClr val="FFB393"/>
                </a:solidFill>
                <a:latin typeface="Brygada 1918 Bold" pitchFamily="34" charset="0"/>
                <a:ea typeface="Brygada 1918 Bold" pitchFamily="34" charset="-122"/>
                <a:cs typeface="Brygada 1918 Bold" pitchFamily="34" charset="-120"/>
              </a:rPr>
              <a:t>Parte 3: Métricas Internas</a:t>
            </a:r>
            <a:endParaRPr lang="en-US" sz="2700" dirty="0"/>
          </a:p>
        </p:txBody>
      </p:sp>
      <p:sp>
        <p:nvSpPr>
          <p:cNvPr id="3" name="Text 1"/>
          <p:cNvSpPr/>
          <p:nvPr/>
        </p:nvSpPr>
        <p:spPr>
          <a:xfrm>
            <a:off x="570309" y="1208603"/>
            <a:ext cx="13489781" cy="521494"/>
          </a:xfrm>
          <a:prstGeom prst="rect">
            <a:avLst/>
          </a:prstGeom>
          <a:noFill/>
          <a:ln/>
        </p:spPr>
        <p:txBody>
          <a:bodyPr wrap="square" lIns="0" tIns="0" rIns="0" bIns="0" rtlCol="0" anchor="t"/>
          <a:lstStyle/>
          <a:p>
            <a:pPr algn="l" indent="0" marL="0">
              <a:lnSpc>
                <a:spcPts val="2050"/>
              </a:lnSpc>
              <a:buNone/>
            </a:pPr>
            <a:r>
              <a:rPr lang="en-US" sz="1250" dirty="0">
                <a:solidFill>
                  <a:srgbClr val="F4CAB8"/>
                </a:solidFill>
                <a:latin typeface="Montserrat Medium" pitchFamily="34" charset="0"/>
                <a:ea typeface="Montserrat Medium" pitchFamily="34" charset="-122"/>
                <a:cs typeface="Montserrat Medium" pitchFamily="34" charset="-120"/>
              </a:rPr>
              <a:t>Las métricas internas evalúan la calidad del software basándose en sus propiedades estáticas, es decir, el código fuente y el diseño arquitectónico, antes de su ejecución. Son esenciales para los desarrolladores.</a:t>
            </a:r>
            <a:endParaRPr lang="en-US" sz="1250" dirty="0"/>
          </a:p>
        </p:txBody>
      </p:sp>
      <p:pic>
        <p:nvPicPr>
          <p:cNvPr id="4" name="Image 0" descr="preencoded.png">    </p:cNvPr>
          <p:cNvPicPr>
            <a:picLocks noChangeAspect="1"/>
          </p:cNvPicPr>
          <p:nvPr/>
        </p:nvPicPr>
        <p:blipFill>
          <a:blip r:embed="rId1"/>
          <a:stretch>
            <a:fillRect/>
          </a:stretch>
        </p:blipFill>
        <p:spPr>
          <a:xfrm>
            <a:off x="570309" y="2096572"/>
            <a:ext cx="6546175" cy="6546175"/>
          </a:xfrm>
          <a:prstGeom prst="rect">
            <a:avLst/>
          </a:prstGeom>
        </p:spPr>
      </p:pic>
      <p:sp>
        <p:nvSpPr>
          <p:cNvPr id="5" name="Text 2"/>
          <p:cNvSpPr/>
          <p:nvPr/>
        </p:nvSpPr>
        <p:spPr>
          <a:xfrm>
            <a:off x="7521535" y="2076212"/>
            <a:ext cx="2172891" cy="271582"/>
          </a:xfrm>
          <a:prstGeom prst="rect">
            <a:avLst/>
          </a:prstGeom>
          <a:noFill/>
          <a:ln/>
        </p:spPr>
        <p:txBody>
          <a:bodyPr wrap="none" lIns="0" tIns="0" rIns="0" bIns="0" rtlCol="0" anchor="t"/>
          <a:lstStyle/>
          <a:p>
            <a:pPr algn="l" indent="0" marL="0">
              <a:lnSpc>
                <a:spcPts val="2100"/>
              </a:lnSpc>
              <a:buNone/>
            </a:pPr>
            <a:r>
              <a:rPr lang="en-US" sz="1700" b="1" dirty="0">
                <a:solidFill>
                  <a:srgbClr val="FFB393"/>
                </a:solidFill>
                <a:latin typeface="Brygada 1918 Bold" pitchFamily="34" charset="0"/>
                <a:ea typeface="Brygada 1918 Bold" pitchFamily="34" charset="-122"/>
                <a:cs typeface="Brygada 1918 Bold" pitchFamily="34" charset="-120"/>
              </a:rPr>
              <a:t>Definición</a:t>
            </a:r>
            <a:endParaRPr lang="en-US" sz="1700" dirty="0"/>
          </a:p>
        </p:txBody>
      </p:sp>
      <p:sp>
        <p:nvSpPr>
          <p:cNvPr id="6" name="Text 3"/>
          <p:cNvSpPr/>
          <p:nvPr/>
        </p:nvSpPr>
        <p:spPr>
          <a:xfrm>
            <a:off x="7521535" y="2510671"/>
            <a:ext cx="6546175" cy="782241"/>
          </a:xfrm>
          <a:prstGeom prst="rect">
            <a:avLst/>
          </a:prstGeom>
          <a:noFill/>
          <a:ln/>
        </p:spPr>
        <p:txBody>
          <a:bodyPr wrap="square" lIns="0" tIns="0" rIns="0" bIns="0" rtlCol="0" anchor="t"/>
          <a:lstStyle/>
          <a:p>
            <a:pPr algn="l" indent="0" marL="0">
              <a:lnSpc>
                <a:spcPts val="2050"/>
              </a:lnSpc>
              <a:buNone/>
            </a:pPr>
            <a:r>
              <a:rPr lang="en-US" sz="1250" dirty="0">
                <a:solidFill>
                  <a:srgbClr val="F4CAB8"/>
                </a:solidFill>
                <a:latin typeface="Montserrat Medium" pitchFamily="34" charset="0"/>
                <a:ea typeface="Montserrat Medium" pitchFamily="34" charset="-122"/>
                <a:cs typeface="Montserrat Medium" pitchFamily="34" charset="-120"/>
              </a:rPr>
              <a:t>Medidas de las características de calidad que pueden ser evaluadas sin ejecutar el software. Se aplican directamente al código fuente y a los documentos de diseño.</a:t>
            </a:r>
            <a:endParaRPr lang="en-US" sz="1250" dirty="0"/>
          </a:p>
        </p:txBody>
      </p:sp>
      <p:sp>
        <p:nvSpPr>
          <p:cNvPr id="7" name="Text 4"/>
          <p:cNvSpPr/>
          <p:nvPr/>
        </p:nvSpPr>
        <p:spPr>
          <a:xfrm>
            <a:off x="7521535" y="3455789"/>
            <a:ext cx="2172891" cy="271582"/>
          </a:xfrm>
          <a:prstGeom prst="rect">
            <a:avLst/>
          </a:prstGeom>
          <a:noFill/>
          <a:ln/>
        </p:spPr>
        <p:txBody>
          <a:bodyPr wrap="none" lIns="0" tIns="0" rIns="0" bIns="0" rtlCol="0" anchor="t"/>
          <a:lstStyle/>
          <a:p>
            <a:pPr algn="l" indent="0" marL="0">
              <a:lnSpc>
                <a:spcPts val="2100"/>
              </a:lnSpc>
              <a:buNone/>
            </a:pPr>
            <a:r>
              <a:rPr lang="en-US" sz="1700" b="1" dirty="0">
                <a:solidFill>
                  <a:srgbClr val="FFB393"/>
                </a:solidFill>
                <a:latin typeface="Brygada 1918 Bold" pitchFamily="34" charset="0"/>
                <a:ea typeface="Brygada 1918 Bold" pitchFamily="34" charset="-122"/>
                <a:cs typeface="Brygada 1918 Bold" pitchFamily="34" charset="-120"/>
              </a:rPr>
              <a:t>Audiencia Principal</a:t>
            </a:r>
            <a:endParaRPr lang="en-US" sz="1700" dirty="0"/>
          </a:p>
        </p:txBody>
      </p:sp>
      <p:sp>
        <p:nvSpPr>
          <p:cNvPr id="8" name="Text 5"/>
          <p:cNvSpPr/>
          <p:nvPr/>
        </p:nvSpPr>
        <p:spPr>
          <a:xfrm>
            <a:off x="7521535" y="3890248"/>
            <a:ext cx="6546175" cy="260747"/>
          </a:xfrm>
          <a:prstGeom prst="rect">
            <a:avLst/>
          </a:prstGeom>
          <a:noFill/>
          <a:ln/>
        </p:spPr>
        <p:txBody>
          <a:bodyPr wrap="none" lIns="0" tIns="0" rIns="0" bIns="0" rtlCol="0" anchor="t"/>
          <a:lstStyle/>
          <a:p>
            <a:pPr algn="l" indent="0" marL="0">
              <a:lnSpc>
                <a:spcPts val="2050"/>
              </a:lnSpc>
              <a:buNone/>
            </a:pPr>
            <a:r>
              <a:rPr lang="en-US" sz="1250" dirty="0">
                <a:solidFill>
                  <a:srgbClr val="F4CAB8"/>
                </a:solidFill>
                <a:latin typeface="Montserrat Medium" pitchFamily="34" charset="0"/>
                <a:ea typeface="Montserrat Medium" pitchFamily="34" charset="-122"/>
                <a:cs typeface="Montserrat Medium" pitchFamily="34" charset="-120"/>
              </a:rPr>
              <a:t>Desarrolladores, arquitectos de software y líderes técnicos.</a:t>
            </a:r>
            <a:endParaRPr lang="en-US" sz="1250" dirty="0"/>
          </a:p>
        </p:txBody>
      </p:sp>
      <p:sp>
        <p:nvSpPr>
          <p:cNvPr id="9" name="Text 6"/>
          <p:cNvSpPr/>
          <p:nvPr/>
        </p:nvSpPr>
        <p:spPr>
          <a:xfrm>
            <a:off x="7521535" y="4313873"/>
            <a:ext cx="2506623" cy="271582"/>
          </a:xfrm>
          <a:prstGeom prst="rect">
            <a:avLst/>
          </a:prstGeom>
          <a:noFill/>
          <a:ln/>
        </p:spPr>
        <p:txBody>
          <a:bodyPr wrap="none" lIns="0" tIns="0" rIns="0" bIns="0" rtlCol="0" anchor="t"/>
          <a:lstStyle/>
          <a:p>
            <a:pPr algn="l" indent="0" marL="0">
              <a:lnSpc>
                <a:spcPts val="2100"/>
              </a:lnSpc>
              <a:buNone/>
            </a:pPr>
            <a:r>
              <a:rPr lang="en-US" sz="1700" b="1" dirty="0">
                <a:solidFill>
                  <a:srgbClr val="FFB393"/>
                </a:solidFill>
                <a:latin typeface="Brygada 1918 Bold" pitchFamily="34" charset="0"/>
                <a:ea typeface="Brygada 1918 Bold" pitchFamily="34" charset="-122"/>
                <a:cs typeface="Brygada 1918 Bold" pitchFamily="34" charset="-120"/>
              </a:rPr>
              <a:t>Ejemplo con SonarQube</a:t>
            </a:r>
            <a:endParaRPr lang="en-US" sz="1700" dirty="0"/>
          </a:p>
        </p:txBody>
      </p:sp>
      <p:sp>
        <p:nvSpPr>
          <p:cNvPr id="10" name="Text 7"/>
          <p:cNvSpPr/>
          <p:nvPr/>
        </p:nvSpPr>
        <p:spPr>
          <a:xfrm>
            <a:off x="7521535" y="4748332"/>
            <a:ext cx="6546175" cy="782241"/>
          </a:xfrm>
          <a:prstGeom prst="rect">
            <a:avLst/>
          </a:prstGeom>
          <a:noFill/>
          <a:ln/>
        </p:spPr>
        <p:txBody>
          <a:bodyPr wrap="square" lIns="0" tIns="0" rIns="0" bIns="0" rtlCol="0" anchor="t"/>
          <a:lstStyle/>
          <a:p>
            <a:pPr algn="l" indent="0" marL="0">
              <a:lnSpc>
                <a:spcPts val="2050"/>
              </a:lnSpc>
              <a:buNone/>
            </a:pPr>
            <a:r>
              <a:rPr lang="en-US" sz="1250" b="1" dirty="0">
                <a:solidFill>
                  <a:srgbClr val="F4CAB8"/>
                </a:solidFill>
                <a:latin typeface="Montserrat Medium" pitchFamily="34" charset="0"/>
                <a:ea typeface="Montserrat Medium" pitchFamily="34" charset="-122"/>
                <a:cs typeface="Montserrat Medium" pitchFamily="34" charset="-120"/>
              </a:rPr>
              <a:t>Métricas de complejidad ciclomática:</a:t>
            </a:r>
            <a:pPr algn="l" indent="0" marL="0">
              <a:lnSpc>
                <a:spcPts val="2050"/>
              </a:lnSpc>
              <a:buNone/>
            </a:pPr>
            <a:r>
              <a:rPr lang="en-US" sz="1250" dirty="0">
                <a:solidFill>
                  <a:srgbClr val="F4CAB8"/>
                </a:solidFill>
                <a:latin typeface="Montserrat Medium" pitchFamily="34" charset="0"/>
                <a:ea typeface="Montserrat Medium" pitchFamily="34" charset="-122"/>
                <a:cs typeface="Montserrat Medium" pitchFamily="34" charset="-120"/>
              </a:rPr>
              <a:t> Una puntuación alta indica un código difícil de mantener y propenso a errores. Herramientas como SonarQube automatizan este análisis.</a:t>
            </a:r>
            <a:endParaRPr lang="en-US" sz="12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49260" y="1403033"/>
            <a:ext cx="5009436" cy="570905"/>
          </a:xfrm>
          <a:prstGeom prst="rect">
            <a:avLst/>
          </a:prstGeom>
          <a:noFill/>
          <a:ln/>
        </p:spPr>
        <p:txBody>
          <a:bodyPr wrap="none" lIns="0" tIns="0" rIns="0" bIns="0" rtlCol="0" anchor="t"/>
          <a:lstStyle/>
          <a:p>
            <a:pPr algn="l" indent="0" marL="0">
              <a:lnSpc>
                <a:spcPts val="4450"/>
              </a:lnSpc>
              <a:buNone/>
            </a:pPr>
            <a:r>
              <a:rPr lang="en-US" sz="3550" b="1" dirty="0">
                <a:solidFill>
                  <a:srgbClr val="FFB393"/>
                </a:solidFill>
                <a:latin typeface="Brygada 1918 Bold" pitchFamily="34" charset="0"/>
                <a:ea typeface="Brygada 1918 Bold" pitchFamily="34" charset="-122"/>
                <a:cs typeface="Brygada 1918 Bold" pitchFamily="34" charset="-120"/>
              </a:rPr>
              <a:t>Parte 4: Calidad en Uso</a:t>
            </a:r>
            <a:endParaRPr lang="en-US" sz="3550" dirty="0"/>
          </a:p>
        </p:txBody>
      </p:sp>
      <p:sp>
        <p:nvSpPr>
          <p:cNvPr id="3" name="Text 1"/>
          <p:cNvSpPr/>
          <p:nvPr/>
        </p:nvSpPr>
        <p:spPr>
          <a:xfrm>
            <a:off x="749260" y="2402086"/>
            <a:ext cx="13131879"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calidad en uso se refiere a la percepción del usuario sobre la efectividad del software al lograr objetivos específicos en un contexto de uso particular. Esta perspectiva es crucial para la adopción y éxito del producto.</a:t>
            </a:r>
            <a:endParaRPr lang="en-US" sz="1650" dirty="0"/>
          </a:p>
        </p:txBody>
      </p:sp>
      <p:sp>
        <p:nvSpPr>
          <p:cNvPr id="4" name="Shape 2"/>
          <p:cNvSpPr/>
          <p:nvPr/>
        </p:nvSpPr>
        <p:spPr>
          <a:xfrm>
            <a:off x="749260" y="3327797"/>
            <a:ext cx="481727" cy="481727"/>
          </a:xfrm>
          <a:prstGeom prst="roundRect">
            <a:avLst>
              <a:gd name="adj" fmla="val 6667"/>
            </a:avLst>
          </a:prstGeom>
          <a:solidFill>
            <a:srgbClr val="4D1529"/>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18852" y="3397329"/>
            <a:ext cx="342543" cy="342543"/>
          </a:xfrm>
          <a:prstGeom prst="rect">
            <a:avLst/>
          </a:prstGeom>
        </p:spPr>
      </p:pic>
      <p:sp>
        <p:nvSpPr>
          <p:cNvPr id="6" name="Text 3"/>
          <p:cNvSpPr/>
          <p:nvPr/>
        </p:nvSpPr>
        <p:spPr>
          <a:xfrm>
            <a:off x="1445062" y="3401378"/>
            <a:ext cx="2854643"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Eficacia</a:t>
            </a:r>
            <a:endParaRPr lang="en-US" sz="2200" dirty="0"/>
          </a:p>
        </p:txBody>
      </p:sp>
      <p:sp>
        <p:nvSpPr>
          <p:cNvPr id="7" name="Text 4"/>
          <p:cNvSpPr/>
          <p:nvPr/>
        </p:nvSpPr>
        <p:spPr>
          <a:xfrm>
            <a:off x="1445062" y="3886557"/>
            <a:ext cx="5736312"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Capacidad del software para permitir a los usuarios lograr tareas con precisión y completitud.</a:t>
            </a:r>
            <a:endParaRPr lang="en-US" sz="1650" dirty="0"/>
          </a:p>
        </p:txBody>
      </p:sp>
      <p:sp>
        <p:nvSpPr>
          <p:cNvPr id="8" name="Shape 5"/>
          <p:cNvSpPr/>
          <p:nvPr/>
        </p:nvSpPr>
        <p:spPr>
          <a:xfrm>
            <a:off x="7448907" y="3327797"/>
            <a:ext cx="481727" cy="481727"/>
          </a:xfrm>
          <a:prstGeom prst="roundRect">
            <a:avLst>
              <a:gd name="adj" fmla="val 6667"/>
            </a:avLst>
          </a:prstGeom>
          <a:solidFill>
            <a:srgbClr val="4D1529"/>
          </a:solidFill>
          <a:ln/>
        </p:spPr>
      </p:sp>
      <p:pic>
        <p:nvPicPr>
          <p:cNvPr id="9"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18499" y="3397329"/>
            <a:ext cx="342543" cy="342543"/>
          </a:xfrm>
          <a:prstGeom prst="rect">
            <a:avLst/>
          </a:prstGeom>
        </p:spPr>
      </p:pic>
      <p:sp>
        <p:nvSpPr>
          <p:cNvPr id="10" name="Text 6"/>
          <p:cNvSpPr/>
          <p:nvPr/>
        </p:nvSpPr>
        <p:spPr>
          <a:xfrm>
            <a:off x="8144708" y="3401378"/>
            <a:ext cx="2854643"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Productividad</a:t>
            </a:r>
            <a:endParaRPr lang="en-US" sz="2200" dirty="0"/>
          </a:p>
        </p:txBody>
      </p:sp>
      <p:sp>
        <p:nvSpPr>
          <p:cNvPr id="11" name="Text 7"/>
          <p:cNvSpPr/>
          <p:nvPr/>
        </p:nvSpPr>
        <p:spPr>
          <a:xfrm>
            <a:off x="8144708" y="3886557"/>
            <a:ext cx="5736431"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Relación entre la eficacia y los recursos utilizados (tiempo, esfuerzo) por el usuario.</a:t>
            </a:r>
            <a:endParaRPr lang="en-US" sz="1650" dirty="0"/>
          </a:p>
        </p:txBody>
      </p:sp>
      <p:sp>
        <p:nvSpPr>
          <p:cNvPr id="12" name="Shape 8"/>
          <p:cNvSpPr/>
          <p:nvPr/>
        </p:nvSpPr>
        <p:spPr>
          <a:xfrm>
            <a:off x="749260" y="4999553"/>
            <a:ext cx="481727" cy="481727"/>
          </a:xfrm>
          <a:prstGeom prst="roundRect">
            <a:avLst>
              <a:gd name="adj" fmla="val 6667"/>
            </a:avLst>
          </a:prstGeom>
          <a:solidFill>
            <a:srgbClr val="4D1529"/>
          </a:solidFill>
          <a:ln/>
        </p:spPr>
      </p:sp>
      <p:pic>
        <p:nvPicPr>
          <p:cNvPr id="13"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18852" y="5069086"/>
            <a:ext cx="342543" cy="342543"/>
          </a:xfrm>
          <a:prstGeom prst="rect">
            <a:avLst/>
          </a:prstGeom>
        </p:spPr>
      </p:pic>
      <p:sp>
        <p:nvSpPr>
          <p:cNvPr id="14" name="Text 9"/>
          <p:cNvSpPr/>
          <p:nvPr/>
        </p:nvSpPr>
        <p:spPr>
          <a:xfrm>
            <a:off x="1445062" y="5073134"/>
            <a:ext cx="2854643"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Seguridad</a:t>
            </a:r>
            <a:endParaRPr lang="en-US" sz="2200" dirty="0"/>
          </a:p>
        </p:txBody>
      </p:sp>
      <p:sp>
        <p:nvSpPr>
          <p:cNvPr id="15" name="Text 10"/>
          <p:cNvSpPr/>
          <p:nvPr/>
        </p:nvSpPr>
        <p:spPr>
          <a:xfrm>
            <a:off x="1445062" y="5558314"/>
            <a:ext cx="5736312"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Capacidad del software para proteger a los usuarios de riesgos y daños en el entorno operativo.</a:t>
            </a:r>
            <a:endParaRPr lang="en-US" sz="1650" dirty="0"/>
          </a:p>
        </p:txBody>
      </p:sp>
      <p:sp>
        <p:nvSpPr>
          <p:cNvPr id="16" name="Shape 11"/>
          <p:cNvSpPr/>
          <p:nvPr/>
        </p:nvSpPr>
        <p:spPr>
          <a:xfrm>
            <a:off x="7448907" y="4999553"/>
            <a:ext cx="481727" cy="481727"/>
          </a:xfrm>
          <a:prstGeom prst="roundRect">
            <a:avLst>
              <a:gd name="adj" fmla="val 6667"/>
            </a:avLst>
          </a:prstGeom>
          <a:solidFill>
            <a:srgbClr val="4D1529"/>
          </a:solidFill>
          <a:ln/>
        </p:spPr>
      </p:sp>
      <p:pic>
        <p:nvPicPr>
          <p:cNvPr id="17"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518499" y="5069086"/>
            <a:ext cx="342543" cy="342543"/>
          </a:xfrm>
          <a:prstGeom prst="rect">
            <a:avLst/>
          </a:prstGeom>
        </p:spPr>
      </p:pic>
      <p:sp>
        <p:nvSpPr>
          <p:cNvPr id="18" name="Text 12"/>
          <p:cNvSpPr/>
          <p:nvPr/>
        </p:nvSpPr>
        <p:spPr>
          <a:xfrm>
            <a:off x="8144708" y="5073134"/>
            <a:ext cx="2854643"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Satisfacción</a:t>
            </a:r>
            <a:endParaRPr lang="en-US" sz="2200" dirty="0"/>
          </a:p>
        </p:txBody>
      </p:sp>
      <p:sp>
        <p:nvSpPr>
          <p:cNvPr id="19" name="Text 13"/>
          <p:cNvSpPr/>
          <p:nvPr/>
        </p:nvSpPr>
        <p:spPr>
          <a:xfrm>
            <a:off x="8144708" y="5558314"/>
            <a:ext cx="5736431"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Grado de agrado o cumplimiento de expectativas del usuario al interactuar con el software.</a:t>
            </a:r>
            <a:endParaRPr lang="en-US" sz="1650" dirty="0"/>
          </a:p>
        </p:txBody>
      </p:sp>
      <p:sp>
        <p:nvSpPr>
          <p:cNvPr id="20" name="Text 14"/>
          <p:cNvSpPr/>
          <p:nvPr/>
        </p:nvSpPr>
        <p:spPr>
          <a:xfrm>
            <a:off x="749260" y="6484025"/>
            <a:ext cx="13131879" cy="342424"/>
          </a:xfrm>
          <a:prstGeom prst="rect">
            <a:avLst/>
          </a:prstGeom>
          <a:noFill/>
          <a:ln/>
        </p:spPr>
        <p:txBody>
          <a:bodyPr wrap="non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audiencia principal de esta parte son los usuarios finales y los equipos de UX/UI.</a:t>
            </a:r>
            <a:endParaRPr lang="en-US" sz="16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611505" y="480417"/>
            <a:ext cx="6639878" cy="465892"/>
          </a:xfrm>
          <a:prstGeom prst="rect">
            <a:avLst/>
          </a:prstGeom>
          <a:noFill/>
          <a:ln/>
        </p:spPr>
        <p:txBody>
          <a:bodyPr wrap="none" lIns="0" tIns="0" rIns="0" bIns="0" rtlCol="0" anchor="t"/>
          <a:lstStyle/>
          <a:p>
            <a:pPr algn="l" indent="0" marL="0">
              <a:lnSpc>
                <a:spcPts val="3650"/>
              </a:lnSpc>
              <a:buNone/>
            </a:pPr>
            <a:r>
              <a:rPr lang="en-US" sz="2900" b="1" dirty="0">
                <a:solidFill>
                  <a:srgbClr val="FFB393"/>
                </a:solidFill>
                <a:latin typeface="Brygada 1918 Bold" pitchFamily="34" charset="0"/>
                <a:ea typeface="Brygada 1918 Bold" pitchFamily="34" charset="-122"/>
                <a:cs typeface="Brygada 1918 Bold" pitchFamily="34" charset="-120"/>
              </a:rPr>
              <a:t>Comparativa: La Pirámide de Calidad</a:t>
            </a:r>
            <a:endParaRPr lang="en-US" sz="2900" dirty="0"/>
          </a:p>
        </p:txBody>
      </p:sp>
      <p:sp>
        <p:nvSpPr>
          <p:cNvPr id="3" name="Text 1"/>
          <p:cNvSpPr/>
          <p:nvPr/>
        </p:nvSpPr>
        <p:spPr>
          <a:xfrm>
            <a:off x="611505" y="1295638"/>
            <a:ext cx="13407390" cy="838319"/>
          </a:xfrm>
          <a:prstGeom prst="rect">
            <a:avLst/>
          </a:prstGeom>
          <a:noFill/>
          <a:ln/>
        </p:spPr>
        <p:txBody>
          <a:bodyPr wrap="square" lIns="0" tIns="0" rIns="0" bIns="0" rtlCol="0" anchor="t"/>
          <a:lstStyle/>
          <a:p>
            <a:pPr algn="l" indent="0" marL="0">
              <a:lnSpc>
                <a:spcPts val="2200"/>
              </a:lnSpc>
              <a:buNone/>
            </a:pPr>
            <a:r>
              <a:rPr lang="en-US" sz="1350" dirty="0">
                <a:solidFill>
                  <a:srgbClr val="F4CAB8"/>
                </a:solidFill>
                <a:latin typeface="Montserrat Medium" pitchFamily="34" charset="0"/>
                <a:ea typeface="Montserrat Medium" pitchFamily="34" charset="-122"/>
                <a:cs typeface="Montserrat Medium" pitchFamily="34" charset="-120"/>
              </a:rPr>
              <a:t>Las cuatro partes de ISO/IEC 9126 (Modelo de Calidad, Métricas Internas, Métricas Externas y Calidad en Uso) forman una pirámide interconectada, donde cada nivel influye en el siguiente. Una base sólida en métricas internas es fundamental para lograr métricas externas positivas y, en última instancia, una excelente calidad en uso.</a:t>
            </a:r>
            <a:endParaRPr lang="en-US" sz="1350" dirty="0"/>
          </a:p>
        </p:txBody>
      </p:sp>
      <p:pic>
        <p:nvPicPr>
          <p:cNvPr id="4" name="Image 0" descr="preencoded.png">    </p:cNvPr>
          <p:cNvPicPr>
            <a:picLocks noChangeAspect="1"/>
          </p:cNvPicPr>
          <p:nvPr/>
        </p:nvPicPr>
        <p:blipFill>
          <a:blip r:embed="rId1"/>
          <a:stretch>
            <a:fillRect/>
          </a:stretch>
        </p:blipFill>
        <p:spPr>
          <a:xfrm>
            <a:off x="611505" y="2330410"/>
            <a:ext cx="13407390" cy="6135886"/>
          </a:xfrm>
          <a:prstGeom prst="rect">
            <a:avLst/>
          </a:prstGeom>
        </p:spPr>
      </p:pic>
      <p:sp>
        <p:nvSpPr>
          <p:cNvPr id="5" name="Text 2"/>
          <p:cNvSpPr/>
          <p:nvPr/>
        </p:nvSpPr>
        <p:spPr>
          <a:xfrm>
            <a:off x="10432503" y="3095739"/>
            <a:ext cx="3163606" cy="395451"/>
          </a:xfrm>
          <a:prstGeom prst="rect">
            <a:avLst/>
          </a:prstGeom>
          <a:noFill/>
          <a:ln/>
        </p:spPr>
        <p:txBody>
          <a:bodyPr wrap="none" lIns="0" tIns="0" rIns="0" bIns="0" rtlCol="0" anchor="t"/>
          <a:lstStyle/>
          <a:p>
            <a:pPr algn="l" indent="0" marL="0">
              <a:lnSpc>
                <a:spcPts val="1800"/>
              </a:lnSpc>
              <a:buNone/>
            </a:pPr>
            <a:r>
              <a:rPr lang="en-US" sz="1400" b="1" dirty="0">
                <a:solidFill>
                  <a:srgbClr val="F4CAB8"/>
                </a:solidFill>
                <a:latin typeface="Brygada 1918 Bold" pitchFamily="34" charset="0"/>
                <a:ea typeface="Brygada 1918 Bold" pitchFamily="34" charset="-122"/>
                <a:cs typeface="Brygada 1918 Bold" pitchFamily="34" charset="-120"/>
              </a:rPr>
              <a:t>Métricas Externas</a:t>
            </a:r>
            <a:endParaRPr lang="en-US" sz="1400" dirty="0"/>
          </a:p>
        </p:txBody>
      </p:sp>
      <p:sp>
        <p:nvSpPr>
          <p:cNvPr id="6" name="Text 3"/>
          <p:cNvSpPr/>
          <p:nvPr/>
        </p:nvSpPr>
        <p:spPr>
          <a:xfrm>
            <a:off x="10432503" y="3596643"/>
            <a:ext cx="3269059" cy="593176"/>
          </a:xfrm>
          <a:prstGeom prst="rect">
            <a:avLst/>
          </a:prstGeom>
          <a:noFill/>
          <a:ln/>
        </p:spPr>
        <p:txBody>
          <a:bodyPr wrap="square" lIns="0" tIns="0" rIns="0" bIns="0" rtlCol="0" anchor="t"/>
          <a:lstStyle/>
          <a:p>
            <a:pPr algn="l" indent="0" marL="0">
              <a:lnSpc>
                <a:spcPts val="1350"/>
              </a:lnSpc>
              <a:buNone/>
            </a:pPr>
            <a:r>
              <a:rPr lang="en-US" sz="1050" dirty="0">
                <a:solidFill>
                  <a:srgbClr val="F4CAB8"/>
                </a:solidFill>
                <a:latin typeface="Montserrat Medium" pitchFamily="34" charset="0"/>
                <a:ea typeface="Montserrat Medium" pitchFamily="34" charset="-122"/>
                <a:cs typeface="Montserrat Medium" pitchFamily="34" charset="-120"/>
              </a:rPr>
              <a:t>Comportamiento observables por el usuario</a:t>
            </a:r>
            <a:endParaRPr lang="en-US" sz="1050" dirty="0"/>
          </a:p>
        </p:txBody>
      </p:sp>
      <p:sp>
        <p:nvSpPr>
          <p:cNvPr id="7" name="Text 4"/>
          <p:cNvSpPr/>
          <p:nvPr/>
        </p:nvSpPr>
        <p:spPr>
          <a:xfrm>
            <a:off x="928504" y="4964244"/>
            <a:ext cx="3005426" cy="395451"/>
          </a:xfrm>
          <a:prstGeom prst="rect">
            <a:avLst/>
          </a:prstGeom>
          <a:noFill/>
          <a:ln/>
        </p:spPr>
        <p:txBody>
          <a:bodyPr wrap="none" lIns="0" tIns="0" rIns="0" bIns="0" rtlCol="0" anchor="t"/>
          <a:lstStyle/>
          <a:p>
            <a:pPr algn="r" indent="0" marL="0">
              <a:lnSpc>
                <a:spcPts val="1800"/>
              </a:lnSpc>
              <a:buNone/>
            </a:pPr>
            <a:r>
              <a:rPr lang="en-US" sz="1400" b="1" dirty="0">
                <a:solidFill>
                  <a:srgbClr val="F4CAB8"/>
                </a:solidFill>
                <a:latin typeface="Brygada 1918 Bold" pitchFamily="34" charset="0"/>
                <a:ea typeface="Brygada 1918 Bold" pitchFamily="34" charset="-122"/>
                <a:cs typeface="Brygada 1918 Bold" pitchFamily="34" charset="-120"/>
              </a:rPr>
              <a:t>Métricas Internas</a:t>
            </a:r>
            <a:endParaRPr lang="en-US" sz="1400" dirty="0"/>
          </a:p>
        </p:txBody>
      </p:sp>
      <p:sp>
        <p:nvSpPr>
          <p:cNvPr id="8" name="Text 5"/>
          <p:cNvSpPr/>
          <p:nvPr/>
        </p:nvSpPr>
        <p:spPr>
          <a:xfrm>
            <a:off x="928504" y="5465148"/>
            <a:ext cx="3005426" cy="889764"/>
          </a:xfrm>
          <a:prstGeom prst="rect">
            <a:avLst/>
          </a:prstGeom>
          <a:noFill/>
          <a:ln/>
        </p:spPr>
        <p:txBody>
          <a:bodyPr wrap="square" lIns="0" tIns="0" rIns="0" bIns="0" rtlCol="0" anchor="t"/>
          <a:lstStyle/>
          <a:p>
            <a:pPr algn="r" indent="0" marL="0">
              <a:lnSpc>
                <a:spcPts val="1350"/>
              </a:lnSpc>
              <a:buNone/>
            </a:pPr>
            <a:r>
              <a:rPr lang="en-US" sz="1050" dirty="0">
                <a:solidFill>
                  <a:srgbClr val="F4CAB8"/>
                </a:solidFill>
                <a:latin typeface="Montserrat Medium" pitchFamily="34" charset="0"/>
                <a:ea typeface="Montserrat Medium" pitchFamily="34" charset="-122"/>
                <a:cs typeface="Montserrat Medium" pitchFamily="34" charset="-120"/>
              </a:rPr>
              <a:t>Métricas de código, estructura y mantenimiento</a:t>
            </a:r>
            <a:endParaRPr lang="en-US" sz="1050" dirty="0"/>
          </a:p>
        </p:txBody>
      </p:sp>
      <p:sp>
        <p:nvSpPr>
          <p:cNvPr id="9" name="Text 6"/>
          <p:cNvSpPr/>
          <p:nvPr/>
        </p:nvSpPr>
        <p:spPr>
          <a:xfrm>
            <a:off x="10432503" y="6153891"/>
            <a:ext cx="3163606" cy="395451"/>
          </a:xfrm>
          <a:prstGeom prst="rect">
            <a:avLst/>
          </a:prstGeom>
          <a:noFill/>
          <a:ln/>
        </p:spPr>
        <p:txBody>
          <a:bodyPr wrap="none" lIns="0" tIns="0" rIns="0" bIns="0" rtlCol="0" anchor="t"/>
          <a:lstStyle/>
          <a:p>
            <a:pPr algn="l" indent="0" marL="0">
              <a:lnSpc>
                <a:spcPts val="1800"/>
              </a:lnSpc>
              <a:buNone/>
            </a:pPr>
            <a:r>
              <a:rPr lang="en-US" sz="1400" b="1" dirty="0">
                <a:solidFill>
                  <a:srgbClr val="F4CAB8"/>
                </a:solidFill>
                <a:latin typeface="Brygada 1918 Bold" pitchFamily="34" charset="0"/>
                <a:ea typeface="Brygada 1918 Bold" pitchFamily="34" charset="-122"/>
                <a:cs typeface="Brygada 1918 Bold" pitchFamily="34" charset="-120"/>
              </a:rPr>
              <a:t>Modelo de Calidad</a:t>
            </a:r>
            <a:endParaRPr lang="en-US" sz="1400" dirty="0"/>
          </a:p>
        </p:txBody>
      </p:sp>
      <p:sp>
        <p:nvSpPr>
          <p:cNvPr id="10" name="Text 7"/>
          <p:cNvSpPr/>
          <p:nvPr/>
        </p:nvSpPr>
        <p:spPr>
          <a:xfrm>
            <a:off x="10432503" y="6654796"/>
            <a:ext cx="3269059" cy="593176"/>
          </a:xfrm>
          <a:prstGeom prst="rect">
            <a:avLst/>
          </a:prstGeom>
          <a:noFill/>
          <a:ln/>
        </p:spPr>
        <p:txBody>
          <a:bodyPr wrap="square" lIns="0" tIns="0" rIns="0" bIns="0" rtlCol="0" anchor="t"/>
          <a:lstStyle/>
          <a:p>
            <a:pPr algn="l" indent="0" marL="0">
              <a:lnSpc>
                <a:spcPts val="1350"/>
              </a:lnSpc>
              <a:buNone/>
            </a:pPr>
            <a:r>
              <a:rPr lang="en-US" sz="1050" dirty="0">
                <a:solidFill>
                  <a:srgbClr val="F4CAB8"/>
                </a:solidFill>
                <a:latin typeface="Montserrat Medium" pitchFamily="34" charset="0"/>
                <a:ea typeface="Montserrat Medium" pitchFamily="34" charset="-122"/>
                <a:cs typeface="Montserrat Medium" pitchFamily="34" charset="-120"/>
              </a:rPr>
              <a:t>Base: atributos y requisitos del software</a:t>
            </a:r>
            <a:endParaRPr lang="en-US" sz="10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695206" y="546259"/>
            <a:ext cx="9990296" cy="529590"/>
          </a:xfrm>
          <a:prstGeom prst="rect">
            <a:avLst/>
          </a:prstGeom>
          <a:noFill/>
          <a:ln/>
        </p:spPr>
        <p:txBody>
          <a:bodyPr wrap="none" lIns="0" tIns="0" rIns="0" bIns="0" rtlCol="0" anchor="t"/>
          <a:lstStyle/>
          <a:p>
            <a:pPr algn="l" indent="0" marL="0">
              <a:lnSpc>
                <a:spcPts val="4150"/>
              </a:lnSpc>
              <a:buNone/>
            </a:pPr>
            <a:r>
              <a:rPr lang="en-US" sz="3300" b="1" dirty="0">
                <a:solidFill>
                  <a:srgbClr val="FFB393"/>
                </a:solidFill>
                <a:latin typeface="Brygada 1918 Bold" pitchFamily="34" charset="0"/>
                <a:ea typeface="Brygada 1918 Bold" pitchFamily="34" charset="-122"/>
                <a:cs typeface="Brygada 1918 Bold" pitchFamily="34" charset="-120"/>
              </a:rPr>
              <a:t>Evolución: De ISO 9126 a ISO/IEC 25000 (SQuaRE)</a:t>
            </a:r>
            <a:endParaRPr lang="en-US" sz="3300" dirty="0"/>
          </a:p>
        </p:txBody>
      </p:sp>
      <p:sp>
        <p:nvSpPr>
          <p:cNvPr id="3" name="Text 1"/>
          <p:cNvSpPr/>
          <p:nvPr/>
        </p:nvSpPr>
        <p:spPr>
          <a:xfrm>
            <a:off x="695206" y="1473041"/>
            <a:ext cx="13239988" cy="952976"/>
          </a:xfrm>
          <a:prstGeom prst="rect">
            <a:avLst/>
          </a:prstGeom>
          <a:noFill/>
          <a:ln/>
        </p:spPr>
        <p:txBody>
          <a:bodyPr wrap="square" lIns="0" tIns="0" rIns="0" bIns="0" rtlCol="0" anchor="t"/>
          <a:lstStyle/>
          <a:p>
            <a:pPr algn="l" indent="0" marL="0">
              <a:lnSpc>
                <a:spcPts val="2500"/>
              </a:lnSpc>
              <a:buNone/>
            </a:pPr>
            <a:r>
              <a:rPr lang="en-US" sz="1550" dirty="0">
                <a:solidFill>
                  <a:srgbClr val="F4CAB8"/>
                </a:solidFill>
                <a:latin typeface="Montserrat Medium" pitchFamily="34" charset="0"/>
                <a:ea typeface="Montserrat Medium" pitchFamily="34" charset="-122"/>
                <a:cs typeface="Montserrat Medium" pitchFamily="34" charset="-120"/>
              </a:rPr>
              <a:t>La norma ISO/IEC 9126 ha sido reemplazada y extendida por la familia de estándares ISO/IEC 25000, conocida como SQuaRE (System and Software Quality Requirements and Evaluation). SQuaRE unifica y armoniza las normas anteriores, proporcionando un marco más completo y actualizado para la evaluación de la calidad del software.</a:t>
            </a:r>
            <a:endParaRPr lang="en-US" sz="1550" dirty="0"/>
          </a:p>
        </p:txBody>
      </p:sp>
      <p:sp>
        <p:nvSpPr>
          <p:cNvPr id="4" name="Text 2"/>
          <p:cNvSpPr/>
          <p:nvPr/>
        </p:nvSpPr>
        <p:spPr>
          <a:xfrm>
            <a:off x="695206" y="2828211"/>
            <a:ext cx="7750135" cy="1270635"/>
          </a:xfrm>
          <a:prstGeom prst="rect">
            <a:avLst/>
          </a:prstGeom>
          <a:noFill/>
          <a:ln/>
        </p:spPr>
        <p:txBody>
          <a:bodyPr wrap="square" lIns="0" tIns="0" rIns="0" bIns="0" rtlCol="0" anchor="t"/>
          <a:lstStyle/>
          <a:p>
            <a:pPr algn="l" indent="0" marL="0">
              <a:lnSpc>
                <a:spcPts val="2500"/>
              </a:lnSpc>
              <a:buNone/>
            </a:pPr>
            <a:r>
              <a:rPr lang="en-US" sz="1550" dirty="0">
                <a:solidFill>
                  <a:srgbClr val="F4CAB8"/>
                </a:solidFill>
                <a:latin typeface="Montserrat Medium" pitchFamily="34" charset="0"/>
                <a:ea typeface="Montserrat Medium" pitchFamily="34" charset="-122"/>
                <a:cs typeface="Montserrat Medium" pitchFamily="34" charset="-120"/>
              </a:rPr>
              <a:t>Esta evolución busca adaptarse a las nuevas metodologías de desarrollo de software y a las crecientes demandas de la industria, ofreciendo una visión más holística que abarca desde la planificación hasta el mantenimiento del software.</a:t>
            </a:r>
            <a:endParaRPr lang="en-US" sz="1550" dirty="0"/>
          </a:p>
        </p:txBody>
      </p:sp>
      <p:sp>
        <p:nvSpPr>
          <p:cNvPr id="5" name="Text 3"/>
          <p:cNvSpPr/>
          <p:nvPr/>
        </p:nvSpPr>
        <p:spPr>
          <a:xfrm>
            <a:off x="695206" y="4277558"/>
            <a:ext cx="7750135" cy="317659"/>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4CAB8"/>
                </a:solidFill>
                <a:latin typeface="Montserrat Medium" pitchFamily="34" charset="0"/>
                <a:ea typeface="Montserrat Medium" pitchFamily="34" charset="-122"/>
                <a:cs typeface="Montserrat Medium" pitchFamily="34" charset="-120"/>
              </a:rPr>
              <a:t>Mayor detalle y alcance en las características de calidad.</a:t>
            </a:r>
            <a:endParaRPr lang="en-US" sz="1550" dirty="0"/>
          </a:p>
        </p:txBody>
      </p:sp>
      <p:sp>
        <p:nvSpPr>
          <p:cNvPr id="6" name="Text 4"/>
          <p:cNvSpPr/>
          <p:nvPr/>
        </p:nvSpPr>
        <p:spPr>
          <a:xfrm>
            <a:off x="695206" y="4664631"/>
            <a:ext cx="7750135" cy="317659"/>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4CAB8"/>
                </a:solidFill>
                <a:latin typeface="Montserrat Medium" pitchFamily="34" charset="0"/>
                <a:ea typeface="Montserrat Medium" pitchFamily="34" charset="-122"/>
                <a:cs typeface="Montserrat Medium" pitchFamily="34" charset="-120"/>
              </a:rPr>
              <a:t>Integración de procesos de evaluación de requisitos.</a:t>
            </a:r>
            <a:endParaRPr lang="en-US" sz="1550" dirty="0"/>
          </a:p>
        </p:txBody>
      </p:sp>
      <p:sp>
        <p:nvSpPr>
          <p:cNvPr id="7" name="Text 5"/>
          <p:cNvSpPr/>
          <p:nvPr/>
        </p:nvSpPr>
        <p:spPr>
          <a:xfrm>
            <a:off x="695206" y="5051703"/>
            <a:ext cx="7750135" cy="317659"/>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4CAB8"/>
                </a:solidFill>
                <a:latin typeface="Montserrat Medium" pitchFamily="34" charset="0"/>
                <a:ea typeface="Montserrat Medium" pitchFamily="34" charset="-122"/>
                <a:cs typeface="Montserrat Medium" pitchFamily="34" charset="-120"/>
              </a:rPr>
              <a:t>Foco en la calidad del proceso y del producto.</a:t>
            </a:r>
            <a:endParaRPr lang="en-US" sz="1550" dirty="0"/>
          </a:p>
        </p:txBody>
      </p:sp>
      <p:pic>
        <p:nvPicPr>
          <p:cNvPr id="8" name="Image 0" descr="preencoded.png">    </p:cNvPr>
          <p:cNvPicPr>
            <a:picLocks noChangeAspect="1"/>
          </p:cNvPicPr>
          <p:nvPr/>
        </p:nvPicPr>
        <p:blipFill>
          <a:blip r:embed="rId1"/>
          <a:stretch>
            <a:fillRect/>
          </a:stretch>
        </p:blipFill>
        <p:spPr>
          <a:xfrm>
            <a:off x="8937546" y="2872978"/>
            <a:ext cx="5005149" cy="500514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38307" y="580073"/>
            <a:ext cx="6660952" cy="562570"/>
          </a:xfrm>
          <a:prstGeom prst="rect">
            <a:avLst/>
          </a:prstGeom>
          <a:noFill/>
          <a:ln/>
        </p:spPr>
        <p:txBody>
          <a:bodyPr wrap="none" lIns="0" tIns="0" rIns="0" bIns="0" rtlCol="0" anchor="t"/>
          <a:lstStyle/>
          <a:p>
            <a:pPr algn="l" indent="0" marL="0">
              <a:lnSpc>
                <a:spcPts val="4400"/>
              </a:lnSpc>
              <a:buNone/>
            </a:pPr>
            <a:r>
              <a:rPr lang="en-US" sz="3500" b="1" dirty="0">
                <a:solidFill>
                  <a:srgbClr val="FFB393"/>
                </a:solidFill>
                <a:latin typeface="Brygada 1918 Bold" pitchFamily="34" charset="0"/>
                <a:ea typeface="Brygada 1918 Bold" pitchFamily="34" charset="-122"/>
                <a:cs typeface="Brygada 1918 Bold" pitchFamily="34" charset="-120"/>
              </a:rPr>
              <a:t>Guía Breve de Implementación</a:t>
            </a:r>
            <a:endParaRPr lang="en-US" sz="3500" dirty="0"/>
          </a:p>
        </p:txBody>
      </p:sp>
      <p:sp>
        <p:nvSpPr>
          <p:cNvPr id="3" name="Text 1"/>
          <p:cNvSpPr/>
          <p:nvPr/>
        </p:nvSpPr>
        <p:spPr>
          <a:xfrm>
            <a:off x="738307" y="1564481"/>
            <a:ext cx="13153787" cy="675084"/>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Implementar la evaluación de calidad de software utilizando los principios de ISO/IEC 9126 (o SQuaRE) requiere un enfoque estructurado. Aquí se presentan pasos clave para su aplicación en un proyecto de ingeniería de software.</a:t>
            </a:r>
            <a:endParaRPr lang="en-US" sz="1650" dirty="0"/>
          </a:p>
        </p:txBody>
      </p:sp>
      <p:pic>
        <p:nvPicPr>
          <p:cNvPr id="4" name="Image 0" descr="preencoded.png">    </p:cNvPr>
          <p:cNvPicPr>
            <a:picLocks noChangeAspect="1"/>
          </p:cNvPicPr>
          <p:nvPr/>
        </p:nvPicPr>
        <p:blipFill>
          <a:blip r:embed="rId1"/>
          <a:stretch>
            <a:fillRect/>
          </a:stretch>
        </p:blipFill>
        <p:spPr>
          <a:xfrm>
            <a:off x="738307" y="2476857"/>
            <a:ext cx="6576893" cy="843796"/>
          </a:xfrm>
          <a:prstGeom prst="rect">
            <a:avLst/>
          </a:prstGeom>
        </p:spPr>
      </p:pic>
      <p:sp>
        <p:nvSpPr>
          <p:cNvPr id="5" name="Text 2"/>
          <p:cNvSpPr/>
          <p:nvPr/>
        </p:nvSpPr>
        <p:spPr>
          <a:xfrm>
            <a:off x="949166" y="3531513"/>
            <a:ext cx="2812971" cy="351592"/>
          </a:xfrm>
          <a:prstGeom prst="rect">
            <a:avLst/>
          </a:prstGeom>
          <a:noFill/>
          <a:ln/>
        </p:spPr>
        <p:txBody>
          <a:bodyPr wrap="none" lIns="0" tIns="0" rIns="0" bIns="0" rtlCol="0" anchor="t"/>
          <a:lstStyle/>
          <a:p>
            <a:pPr algn="l" indent="0" marL="0">
              <a:lnSpc>
                <a:spcPts val="2750"/>
              </a:lnSpc>
              <a:buNone/>
            </a:pPr>
            <a:r>
              <a:rPr lang="en-US" sz="2200" b="1" dirty="0">
                <a:solidFill>
                  <a:srgbClr val="F4CAB8"/>
                </a:solidFill>
                <a:latin typeface="Brygada 1918 Bold" pitchFamily="34" charset="0"/>
                <a:ea typeface="Brygada 1918 Bold" pitchFamily="34" charset="-122"/>
                <a:cs typeface="Brygada 1918 Bold" pitchFamily="34" charset="-120"/>
              </a:rPr>
              <a:t>Definir Objetivos</a:t>
            </a:r>
            <a:endParaRPr lang="en-US" sz="2200" dirty="0"/>
          </a:p>
        </p:txBody>
      </p:sp>
      <p:sp>
        <p:nvSpPr>
          <p:cNvPr id="6" name="Text 3"/>
          <p:cNvSpPr/>
          <p:nvPr/>
        </p:nvSpPr>
        <p:spPr>
          <a:xfrm>
            <a:off x="949166" y="4009668"/>
            <a:ext cx="6155174" cy="675084"/>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Identificar qué aspectos de la calidad son críticos para el proyecto y sus stakeholders.</a:t>
            </a:r>
            <a:endParaRPr lang="en-US" sz="1650" dirty="0"/>
          </a:p>
        </p:txBody>
      </p:sp>
      <p:pic>
        <p:nvPicPr>
          <p:cNvPr id="7" name="Image 1" descr="preencoded.png">    </p:cNvPr>
          <p:cNvPicPr>
            <a:picLocks noChangeAspect="1"/>
          </p:cNvPicPr>
          <p:nvPr/>
        </p:nvPicPr>
        <p:blipFill>
          <a:blip r:embed="rId2"/>
          <a:stretch>
            <a:fillRect/>
          </a:stretch>
        </p:blipFill>
        <p:spPr>
          <a:xfrm>
            <a:off x="7315200" y="2476857"/>
            <a:ext cx="6576893" cy="843796"/>
          </a:xfrm>
          <a:prstGeom prst="rect">
            <a:avLst/>
          </a:prstGeom>
        </p:spPr>
      </p:pic>
      <p:sp>
        <p:nvSpPr>
          <p:cNvPr id="8" name="Text 4"/>
          <p:cNvSpPr/>
          <p:nvPr/>
        </p:nvSpPr>
        <p:spPr>
          <a:xfrm>
            <a:off x="7526060" y="3531513"/>
            <a:ext cx="2812971" cy="351592"/>
          </a:xfrm>
          <a:prstGeom prst="rect">
            <a:avLst/>
          </a:prstGeom>
          <a:noFill/>
          <a:ln/>
        </p:spPr>
        <p:txBody>
          <a:bodyPr wrap="none" lIns="0" tIns="0" rIns="0" bIns="0" rtlCol="0" anchor="t"/>
          <a:lstStyle/>
          <a:p>
            <a:pPr algn="l" indent="0" marL="0">
              <a:lnSpc>
                <a:spcPts val="2750"/>
              </a:lnSpc>
              <a:buNone/>
            </a:pPr>
            <a:r>
              <a:rPr lang="en-US" sz="2200" b="1" dirty="0">
                <a:solidFill>
                  <a:srgbClr val="F4CAB8"/>
                </a:solidFill>
                <a:latin typeface="Brygada 1918 Bold" pitchFamily="34" charset="0"/>
                <a:ea typeface="Brygada 1918 Bold" pitchFamily="34" charset="-122"/>
                <a:cs typeface="Brygada 1918 Bold" pitchFamily="34" charset="-120"/>
              </a:rPr>
              <a:t>Elegir Métricas</a:t>
            </a:r>
            <a:endParaRPr lang="en-US" sz="2200" dirty="0"/>
          </a:p>
        </p:txBody>
      </p:sp>
      <p:sp>
        <p:nvSpPr>
          <p:cNvPr id="9" name="Text 5"/>
          <p:cNvSpPr/>
          <p:nvPr/>
        </p:nvSpPr>
        <p:spPr>
          <a:xfrm>
            <a:off x="7526060" y="4009668"/>
            <a:ext cx="6155174" cy="675084"/>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Seleccionar las métricas internas, externas y de calidad en uso más relevantes para los objetivos definidos.</a:t>
            </a:r>
            <a:endParaRPr lang="en-US" sz="1650" dirty="0"/>
          </a:p>
        </p:txBody>
      </p:sp>
      <p:pic>
        <p:nvPicPr>
          <p:cNvPr id="10" name="Image 2" descr="preencoded.png">    </p:cNvPr>
          <p:cNvPicPr>
            <a:picLocks noChangeAspect="1"/>
          </p:cNvPicPr>
          <p:nvPr/>
        </p:nvPicPr>
        <p:blipFill>
          <a:blip r:embed="rId3"/>
          <a:stretch>
            <a:fillRect/>
          </a:stretch>
        </p:blipFill>
        <p:spPr>
          <a:xfrm>
            <a:off x="738307" y="4895612"/>
            <a:ext cx="6576893" cy="843796"/>
          </a:xfrm>
          <a:prstGeom prst="rect">
            <a:avLst/>
          </a:prstGeom>
        </p:spPr>
      </p:pic>
      <p:sp>
        <p:nvSpPr>
          <p:cNvPr id="11" name="Text 6"/>
          <p:cNvSpPr/>
          <p:nvPr/>
        </p:nvSpPr>
        <p:spPr>
          <a:xfrm>
            <a:off x="949166" y="5950268"/>
            <a:ext cx="3556397" cy="351592"/>
          </a:xfrm>
          <a:prstGeom prst="rect">
            <a:avLst/>
          </a:prstGeom>
          <a:noFill/>
          <a:ln/>
        </p:spPr>
        <p:txBody>
          <a:bodyPr wrap="none" lIns="0" tIns="0" rIns="0" bIns="0" rtlCol="0" anchor="t"/>
          <a:lstStyle/>
          <a:p>
            <a:pPr algn="l" indent="0" marL="0">
              <a:lnSpc>
                <a:spcPts val="2750"/>
              </a:lnSpc>
              <a:buNone/>
            </a:pPr>
            <a:r>
              <a:rPr lang="en-US" sz="2200" b="1" dirty="0">
                <a:solidFill>
                  <a:srgbClr val="F4CAB8"/>
                </a:solidFill>
                <a:latin typeface="Brygada 1918 Bold" pitchFamily="34" charset="0"/>
                <a:ea typeface="Brygada 1918 Bold" pitchFamily="34" charset="-122"/>
                <a:cs typeface="Brygada 1918 Bold" pitchFamily="34" charset="-120"/>
              </a:rPr>
              <a:t>Seleccionar Herramientas</a:t>
            </a:r>
            <a:endParaRPr lang="en-US" sz="2200" dirty="0"/>
          </a:p>
        </p:txBody>
      </p:sp>
      <p:sp>
        <p:nvSpPr>
          <p:cNvPr id="12" name="Text 7"/>
          <p:cNvSpPr/>
          <p:nvPr/>
        </p:nvSpPr>
        <p:spPr>
          <a:xfrm>
            <a:off x="949166" y="6428423"/>
            <a:ext cx="6155174" cy="1012627"/>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Utilizar herramientas de análisis estático (ej. SonarQube) y dinámico, así como plataformas de feedback de usuario.</a:t>
            </a:r>
            <a:endParaRPr lang="en-US" sz="1650" dirty="0"/>
          </a:p>
        </p:txBody>
      </p:sp>
      <p:pic>
        <p:nvPicPr>
          <p:cNvPr id="13" name="Image 3" descr="preencoded.png">    </p:cNvPr>
          <p:cNvPicPr>
            <a:picLocks noChangeAspect="1"/>
          </p:cNvPicPr>
          <p:nvPr/>
        </p:nvPicPr>
        <p:blipFill>
          <a:blip r:embed="rId4"/>
          <a:stretch>
            <a:fillRect/>
          </a:stretch>
        </p:blipFill>
        <p:spPr>
          <a:xfrm>
            <a:off x="7315200" y="4895612"/>
            <a:ext cx="6576893" cy="843796"/>
          </a:xfrm>
          <a:prstGeom prst="rect">
            <a:avLst/>
          </a:prstGeom>
        </p:spPr>
      </p:pic>
      <p:sp>
        <p:nvSpPr>
          <p:cNvPr id="14" name="Text 8"/>
          <p:cNvSpPr/>
          <p:nvPr/>
        </p:nvSpPr>
        <p:spPr>
          <a:xfrm>
            <a:off x="7526060" y="5950268"/>
            <a:ext cx="2918341" cy="351592"/>
          </a:xfrm>
          <a:prstGeom prst="rect">
            <a:avLst/>
          </a:prstGeom>
          <a:noFill/>
          <a:ln/>
        </p:spPr>
        <p:txBody>
          <a:bodyPr wrap="none" lIns="0" tIns="0" rIns="0" bIns="0" rtlCol="0" anchor="t"/>
          <a:lstStyle/>
          <a:p>
            <a:pPr algn="l" indent="0" marL="0">
              <a:lnSpc>
                <a:spcPts val="2750"/>
              </a:lnSpc>
              <a:buNone/>
            </a:pPr>
            <a:r>
              <a:rPr lang="en-US" sz="2200" b="1" dirty="0">
                <a:solidFill>
                  <a:srgbClr val="F4CAB8"/>
                </a:solidFill>
                <a:latin typeface="Brygada 1918 Bold" pitchFamily="34" charset="0"/>
                <a:ea typeface="Brygada 1918 Bold" pitchFamily="34" charset="-122"/>
                <a:cs typeface="Brygada 1918 Bold" pitchFamily="34" charset="-120"/>
              </a:rPr>
              <a:t>Monitorear y Mejorar</a:t>
            </a:r>
            <a:endParaRPr lang="en-US" sz="2200" dirty="0"/>
          </a:p>
        </p:txBody>
      </p:sp>
      <p:sp>
        <p:nvSpPr>
          <p:cNvPr id="15" name="Text 9"/>
          <p:cNvSpPr/>
          <p:nvPr/>
        </p:nvSpPr>
        <p:spPr>
          <a:xfrm>
            <a:off x="7526060" y="6428423"/>
            <a:ext cx="6155174" cy="675084"/>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Establecer un proceso continuo de recolección de datos, análisis y mejora iterativa de la calidad.</a:t>
            </a:r>
            <a:endParaRPr lang="en-US" sz="16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49260" y="1033582"/>
            <a:ext cx="5501759" cy="570905"/>
          </a:xfrm>
          <a:prstGeom prst="rect">
            <a:avLst/>
          </a:prstGeom>
          <a:noFill/>
          <a:ln/>
        </p:spPr>
        <p:txBody>
          <a:bodyPr wrap="none" lIns="0" tIns="0" rIns="0" bIns="0" rtlCol="0" anchor="t"/>
          <a:lstStyle/>
          <a:p>
            <a:pPr algn="l" indent="0" marL="0">
              <a:lnSpc>
                <a:spcPts val="4450"/>
              </a:lnSpc>
              <a:buNone/>
            </a:pPr>
            <a:r>
              <a:rPr lang="en-US" sz="3550" b="1" dirty="0">
                <a:solidFill>
                  <a:srgbClr val="FFB393"/>
                </a:solidFill>
                <a:latin typeface="Brygada 1918 Bold" pitchFamily="34" charset="0"/>
                <a:ea typeface="Brygada 1918 Bold" pitchFamily="34" charset="-122"/>
                <a:cs typeface="Brygada 1918 Bold" pitchFamily="34" charset="-120"/>
              </a:rPr>
              <a:t>Conclusión y Referencias</a:t>
            </a:r>
            <a:endParaRPr lang="en-US" sz="3550" dirty="0"/>
          </a:p>
        </p:txBody>
      </p:sp>
      <p:sp>
        <p:nvSpPr>
          <p:cNvPr id="3" name="Text 1"/>
          <p:cNvSpPr/>
          <p:nvPr/>
        </p:nvSpPr>
        <p:spPr>
          <a:xfrm>
            <a:off x="749260" y="2032635"/>
            <a:ext cx="13131879" cy="1027271"/>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norma ISO/IEC 9126 y su sucesora, la familia SQuaRE, proporcionan un marco robusto y esencial para comprender, medir y mejorar la calidad del producto de software. Su aplicación sistemática es clave para el desarrollo de sistemas robustos, fiables y centrados en el usuario.</a:t>
            </a:r>
            <a:endParaRPr lang="en-US" sz="1650" dirty="0"/>
          </a:p>
        </p:txBody>
      </p:sp>
      <p:sp>
        <p:nvSpPr>
          <p:cNvPr id="4" name="Text 2"/>
          <p:cNvSpPr/>
          <p:nvPr/>
        </p:nvSpPr>
        <p:spPr>
          <a:xfrm>
            <a:off x="749260" y="3514844"/>
            <a:ext cx="3425547" cy="428149"/>
          </a:xfrm>
          <a:prstGeom prst="rect">
            <a:avLst/>
          </a:prstGeom>
          <a:noFill/>
          <a:ln/>
        </p:spPr>
        <p:txBody>
          <a:bodyPr wrap="none" lIns="0" tIns="0" rIns="0" bIns="0" rtlCol="0" anchor="t"/>
          <a:lstStyle/>
          <a:p>
            <a:pPr algn="l" indent="0" marL="0">
              <a:lnSpc>
                <a:spcPts val="3350"/>
              </a:lnSpc>
              <a:buNone/>
            </a:pPr>
            <a:r>
              <a:rPr lang="en-US" sz="2650" b="1" dirty="0">
                <a:solidFill>
                  <a:srgbClr val="FFB393"/>
                </a:solidFill>
                <a:latin typeface="Brygada 1918 Bold" pitchFamily="34" charset="0"/>
                <a:ea typeface="Brygada 1918 Bold" pitchFamily="34" charset="-122"/>
                <a:cs typeface="Brygada 1918 Bold" pitchFamily="34" charset="-120"/>
              </a:rPr>
              <a:t>Puntos Clave</a:t>
            </a:r>
            <a:endParaRPr lang="en-US" sz="2650" dirty="0"/>
          </a:p>
        </p:txBody>
      </p:sp>
      <p:sp>
        <p:nvSpPr>
          <p:cNvPr id="5" name="Text 3"/>
          <p:cNvSpPr/>
          <p:nvPr/>
        </p:nvSpPr>
        <p:spPr>
          <a:xfrm>
            <a:off x="749260" y="4157067"/>
            <a:ext cx="6304836" cy="342424"/>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Definición clara de la calidad del software.</a:t>
            </a:r>
            <a:endParaRPr lang="en-US" sz="1650" dirty="0"/>
          </a:p>
        </p:txBody>
      </p:sp>
      <p:sp>
        <p:nvSpPr>
          <p:cNvPr id="6" name="Text 4"/>
          <p:cNvSpPr/>
          <p:nvPr/>
        </p:nvSpPr>
        <p:spPr>
          <a:xfrm>
            <a:off x="749260" y="4574381"/>
            <a:ext cx="6304836" cy="342424"/>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Perspectivas interna, externa y en uso.</a:t>
            </a:r>
            <a:endParaRPr lang="en-US" sz="1650" dirty="0"/>
          </a:p>
        </p:txBody>
      </p:sp>
      <p:sp>
        <p:nvSpPr>
          <p:cNvPr id="7" name="Text 5"/>
          <p:cNvSpPr/>
          <p:nvPr/>
        </p:nvSpPr>
        <p:spPr>
          <a:xfrm>
            <a:off x="749260" y="4991695"/>
            <a:ext cx="6304836" cy="342424"/>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Evolución hacia estándares más completos (SQuaRE).</a:t>
            </a:r>
            <a:endParaRPr lang="en-US" sz="1650" dirty="0"/>
          </a:p>
        </p:txBody>
      </p:sp>
      <p:sp>
        <p:nvSpPr>
          <p:cNvPr id="8" name="Text 6"/>
          <p:cNvSpPr/>
          <p:nvPr/>
        </p:nvSpPr>
        <p:spPr>
          <a:xfrm>
            <a:off x="749260" y="5409009"/>
            <a:ext cx="6304836" cy="342424"/>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Guía para la mejora continua en proyectos.</a:t>
            </a:r>
            <a:endParaRPr lang="en-US" sz="1650" dirty="0"/>
          </a:p>
        </p:txBody>
      </p:sp>
      <p:sp>
        <p:nvSpPr>
          <p:cNvPr id="9" name="Text 7"/>
          <p:cNvSpPr/>
          <p:nvPr/>
        </p:nvSpPr>
        <p:spPr>
          <a:xfrm>
            <a:off x="7583924" y="3514844"/>
            <a:ext cx="3522583" cy="428149"/>
          </a:xfrm>
          <a:prstGeom prst="rect">
            <a:avLst/>
          </a:prstGeom>
          <a:noFill/>
          <a:ln/>
        </p:spPr>
        <p:txBody>
          <a:bodyPr wrap="none" lIns="0" tIns="0" rIns="0" bIns="0" rtlCol="0" anchor="t"/>
          <a:lstStyle/>
          <a:p>
            <a:pPr algn="l" indent="0" marL="0">
              <a:lnSpc>
                <a:spcPts val="3350"/>
              </a:lnSpc>
              <a:buNone/>
            </a:pPr>
            <a:r>
              <a:rPr lang="en-US" sz="2650" b="1" dirty="0">
                <a:solidFill>
                  <a:srgbClr val="FFB393"/>
                </a:solidFill>
                <a:latin typeface="Brygada 1918 Bold" pitchFamily="34" charset="0"/>
                <a:ea typeface="Brygada 1918 Bold" pitchFamily="34" charset="-122"/>
                <a:cs typeface="Brygada 1918 Bold" pitchFamily="34" charset="-120"/>
              </a:rPr>
              <a:t>Bibliografía Sugerida</a:t>
            </a:r>
            <a:endParaRPr lang="en-US" sz="2650" dirty="0"/>
          </a:p>
        </p:txBody>
      </p:sp>
      <p:sp>
        <p:nvSpPr>
          <p:cNvPr id="10" name="Text 8"/>
          <p:cNvSpPr/>
          <p:nvPr/>
        </p:nvSpPr>
        <p:spPr>
          <a:xfrm>
            <a:off x="7583924" y="4157067"/>
            <a:ext cx="6304836" cy="342424"/>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ISO/IEC 9126 Software Engineering — Product Quality.</a:t>
            </a:r>
            <a:endParaRPr lang="en-US" sz="1650" dirty="0"/>
          </a:p>
        </p:txBody>
      </p:sp>
      <p:sp>
        <p:nvSpPr>
          <p:cNvPr id="11" name="Text 9"/>
          <p:cNvSpPr/>
          <p:nvPr/>
        </p:nvSpPr>
        <p:spPr>
          <a:xfrm>
            <a:off x="7583924" y="4574381"/>
            <a:ext cx="6304836" cy="1369695"/>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ISO/IEC 25000:2014 — Systems and Software Engineering — System and Software Quality Requirements and Evaluation (SQuaRE) — Guide to SQuaRE.</a:t>
            </a:r>
            <a:endParaRPr lang="en-US" sz="1650" dirty="0"/>
          </a:p>
        </p:txBody>
      </p:sp>
      <p:sp>
        <p:nvSpPr>
          <p:cNvPr id="12" name="Text 10"/>
          <p:cNvSpPr/>
          <p:nvPr/>
        </p:nvSpPr>
        <p:spPr>
          <a:xfrm>
            <a:off x="7583924" y="6018967"/>
            <a:ext cx="6304836" cy="684848"/>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Pressman, R. S. (2010). </a:t>
            </a:r>
            <a:pPr algn="l" indent="0" marL="0">
              <a:lnSpc>
                <a:spcPts val="2650"/>
              </a:lnSpc>
              <a:buNone/>
            </a:pPr>
            <a:r>
              <a:rPr lang="en-US" sz="1650" i="1" dirty="0">
                <a:solidFill>
                  <a:srgbClr val="F4CAB8"/>
                </a:solidFill>
                <a:latin typeface="Montserrat Medium" pitchFamily="34" charset="0"/>
                <a:ea typeface="Montserrat Medium" pitchFamily="34" charset="-122"/>
                <a:cs typeface="Montserrat Medium" pitchFamily="34" charset="-120"/>
              </a:rPr>
              <a:t>Ingeniería del Software: Un Enfoque Práctico</a:t>
            </a:r>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a:t>
            </a:r>
            <a:endParaRPr lang="en-US" sz="1650" dirty="0"/>
          </a:p>
        </p:txBody>
      </p:sp>
      <p:sp>
        <p:nvSpPr>
          <p:cNvPr id="13" name="Text 11"/>
          <p:cNvSpPr/>
          <p:nvPr/>
        </p:nvSpPr>
        <p:spPr>
          <a:xfrm>
            <a:off x="7583924" y="6778704"/>
            <a:ext cx="6304836" cy="342424"/>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Sommerville, I. (2011). </a:t>
            </a:r>
            <a:pPr algn="l" indent="0" marL="0">
              <a:lnSpc>
                <a:spcPts val="2650"/>
              </a:lnSpc>
              <a:buNone/>
            </a:pPr>
            <a:r>
              <a:rPr lang="en-US" sz="1650" i="1" dirty="0">
                <a:solidFill>
                  <a:srgbClr val="F4CAB8"/>
                </a:solidFill>
                <a:latin typeface="Montserrat Medium" pitchFamily="34" charset="0"/>
                <a:ea typeface="Montserrat Medium" pitchFamily="34" charset="-122"/>
                <a:cs typeface="Montserrat Medium" pitchFamily="34" charset="-120"/>
              </a:rPr>
              <a:t>Ingeniería del Software</a:t>
            </a:r>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9260" y="2184797"/>
            <a:ext cx="7645479" cy="1141809"/>
          </a:xfrm>
          <a:prstGeom prst="rect">
            <a:avLst/>
          </a:prstGeom>
          <a:noFill/>
          <a:ln/>
        </p:spPr>
        <p:txBody>
          <a:bodyPr wrap="square" lIns="0" tIns="0" rIns="0" bIns="0" rtlCol="0" anchor="t"/>
          <a:lstStyle/>
          <a:p>
            <a:pPr algn="l" indent="0" marL="0">
              <a:lnSpc>
                <a:spcPts val="4450"/>
              </a:lnSpc>
              <a:buNone/>
            </a:pPr>
            <a:r>
              <a:rPr lang="en-US" sz="3550" b="1" dirty="0">
                <a:solidFill>
                  <a:srgbClr val="FFB393"/>
                </a:solidFill>
                <a:latin typeface="Brygada 1918 Bold" pitchFamily="34" charset="0"/>
                <a:ea typeface="Brygada 1918 Bold" pitchFamily="34" charset="-122"/>
                <a:cs typeface="Brygada 1918 Bold" pitchFamily="34" charset="-120"/>
              </a:rPr>
              <a:t>Introducción: Comprendiendo ISO/IEC 9126</a:t>
            </a:r>
            <a:endParaRPr lang="en-US" sz="3550" dirty="0"/>
          </a:p>
        </p:txBody>
      </p:sp>
      <p:sp>
        <p:nvSpPr>
          <p:cNvPr id="4" name="Text 1"/>
          <p:cNvSpPr/>
          <p:nvPr/>
        </p:nvSpPr>
        <p:spPr>
          <a:xfrm>
            <a:off x="749260" y="3647718"/>
            <a:ext cx="7645479" cy="2396966"/>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norma ISO/IEC 9126, desarrollada por la Organización Internacional de Normalización y la Comisión Electrotécnica Internacional, establece un marco de referencia esencial para la evaluación de la calidad del software. Su objetivo principal es proporcionar un lenguaje común y un conjunto de características y métricas para describir y evaluar la calidad de un producto de software desde diferentes perspectivas.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4364" y="491014"/>
            <a:ext cx="5226606" cy="475655"/>
          </a:xfrm>
          <a:prstGeom prst="rect">
            <a:avLst/>
          </a:prstGeom>
          <a:noFill/>
          <a:ln/>
        </p:spPr>
        <p:txBody>
          <a:bodyPr wrap="none" lIns="0" tIns="0" rIns="0" bIns="0" rtlCol="0" anchor="t"/>
          <a:lstStyle/>
          <a:p>
            <a:pPr algn="l" indent="0" marL="0">
              <a:lnSpc>
                <a:spcPts val="3700"/>
              </a:lnSpc>
              <a:buNone/>
            </a:pPr>
            <a:r>
              <a:rPr lang="en-US" sz="2950" b="1" dirty="0">
                <a:solidFill>
                  <a:srgbClr val="FFB393"/>
                </a:solidFill>
                <a:latin typeface="Brygada 1918 Bold" pitchFamily="34" charset="0"/>
                <a:ea typeface="Brygada 1918 Bold" pitchFamily="34" charset="-122"/>
                <a:cs typeface="Brygada 1918 Bold" pitchFamily="34" charset="-120"/>
              </a:rPr>
              <a:t>Parte 1: El Modelo de Calidad</a:t>
            </a:r>
            <a:endParaRPr lang="en-US" sz="2950" dirty="0"/>
          </a:p>
        </p:txBody>
      </p:sp>
      <p:sp>
        <p:nvSpPr>
          <p:cNvPr id="3" name="Text 1"/>
          <p:cNvSpPr/>
          <p:nvPr/>
        </p:nvSpPr>
        <p:spPr>
          <a:xfrm>
            <a:off x="624364" y="1323380"/>
            <a:ext cx="13381673" cy="570548"/>
          </a:xfrm>
          <a:prstGeom prst="rect">
            <a:avLst/>
          </a:prstGeom>
          <a:noFill/>
          <a:ln/>
        </p:spPr>
        <p:txBody>
          <a:bodyPr wrap="square" lIns="0" tIns="0" rIns="0" bIns="0" rtlCol="0" anchor="t"/>
          <a:lstStyle/>
          <a:p>
            <a:pPr algn="l" indent="0" marL="0">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El modelo de calidad de ISO/IEC 9126 define seis características principales, cada una con sus subcaracterísticas, que describen la calidad de un producto de software. Estas características son fundamentales para entender qué constituye un software de alta calidad.</a:t>
            </a:r>
            <a:endParaRPr lang="en-US" sz="1400" dirty="0"/>
          </a:p>
        </p:txBody>
      </p:sp>
      <p:pic>
        <p:nvPicPr>
          <p:cNvPr id="4"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624364" y="2094547"/>
            <a:ext cx="445889" cy="445889"/>
          </a:xfrm>
          <a:prstGeom prst="rect">
            <a:avLst/>
          </a:prstGeom>
        </p:spPr>
      </p:pic>
      <p:sp>
        <p:nvSpPr>
          <p:cNvPr id="5" name="Text 2"/>
          <p:cNvSpPr/>
          <p:nvPr/>
        </p:nvSpPr>
        <p:spPr>
          <a:xfrm>
            <a:off x="624364" y="2763322"/>
            <a:ext cx="2378512" cy="297299"/>
          </a:xfrm>
          <a:prstGeom prst="rect">
            <a:avLst/>
          </a:prstGeom>
          <a:noFill/>
          <a:ln/>
        </p:spPr>
        <p:txBody>
          <a:bodyPr wrap="none" lIns="0" tIns="0" rIns="0" bIns="0" rtlCol="0" anchor="t"/>
          <a:lstStyle/>
          <a:p>
            <a:pPr algn="l" indent="0" marL="0">
              <a:lnSpc>
                <a:spcPts val="2300"/>
              </a:lnSpc>
              <a:buNone/>
            </a:pPr>
            <a:r>
              <a:rPr lang="en-US" sz="1850" b="1" dirty="0">
                <a:solidFill>
                  <a:srgbClr val="F4CAB8"/>
                </a:solidFill>
                <a:latin typeface="Brygada 1918 Bold" pitchFamily="34" charset="0"/>
                <a:ea typeface="Brygada 1918 Bold" pitchFamily="34" charset="-122"/>
                <a:cs typeface="Brygada 1918 Bold" pitchFamily="34" charset="-120"/>
              </a:rPr>
              <a:t>Funcionalidad</a:t>
            </a:r>
            <a:endParaRPr lang="en-US" sz="1850" dirty="0"/>
          </a:p>
        </p:txBody>
      </p:sp>
      <p:sp>
        <p:nvSpPr>
          <p:cNvPr id="6" name="Text 3"/>
          <p:cNvSpPr/>
          <p:nvPr/>
        </p:nvSpPr>
        <p:spPr>
          <a:xfrm>
            <a:off x="624364" y="3167539"/>
            <a:ext cx="6579394" cy="570548"/>
          </a:xfrm>
          <a:prstGeom prst="rect">
            <a:avLst/>
          </a:prstGeom>
          <a:noFill/>
          <a:ln/>
        </p:spPr>
        <p:txBody>
          <a:bodyPr wrap="square" lIns="0" tIns="0" rIns="0" bIns="0" rtlCol="0" anchor="t"/>
          <a:lstStyle/>
          <a:p>
            <a:pPr algn="l" indent="0" marL="0">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Capacidad de proporcionar las funciones requeridas bajo condiciones específicas.</a:t>
            </a:r>
            <a:endParaRPr lang="en-US" sz="1400" dirty="0"/>
          </a:p>
        </p:txBody>
      </p:sp>
      <p:pic>
        <p:nvPicPr>
          <p:cNvPr id="7"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26642" y="2094547"/>
            <a:ext cx="445889" cy="445889"/>
          </a:xfrm>
          <a:prstGeom prst="rect">
            <a:avLst/>
          </a:prstGeom>
        </p:spPr>
      </p:pic>
      <p:sp>
        <p:nvSpPr>
          <p:cNvPr id="8" name="Text 4"/>
          <p:cNvSpPr/>
          <p:nvPr/>
        </p:nvSpPr>
        <p:spPr>
          <a:xfrm>
            <a:off x="7426642" y="2763322"/>
            <a:ext cx="2378512" cy="297299"/>
          </a:xfrm>
          <a:prstGeom prst="rect">
            <a:avLst/>
          </a:prstGeom>
          <a:noFill/>
          <a:ln/>
        </p:spPr>
        <p:txBody>
          <a:bodyPr wrap="none" lIns="0" tIns="0" rIns="0" bIns="0" rtlCol="0" anchor="t"/>
          <a:lstStyle/>
          <a:p>
            <a:pPr algn="l" indent="0" marL="0">
              <a:lnSpc>
                <a:spcPts val="2300"/>
              </a:lnSpc>
              <a:buNone/>
            </a:pPr>
            <a:r>
              <a:rPr lang="en-US" sz="1850" b="1" dirty="0">
                <a:solidFill>
                  <a:srgbClr val="F4CAB8"/>
                </a:solidFill>
                <a:latin typeface="Brygada 1918 Bold" pitchFamily="34" charset="0"/>
                <a:ea typeface="Brygada 1918 Bold" pitchFamily="34" charset="-122"/>
                <a:cs typeface="Brygada 1918 Bold" pitchFamily="34" charset="-120"/>
              </a:rPr>
              <a:t>Fiabilidad</a:t>
            </a:r>
            <a:endParaRPr lang="en-US" sz="1850" dirty="0"/>
          </a:p>
        </p:txBody>
      </p:sp>
      <p:sp>
        <p:nvSpPr>
          <p:cNvPr id="9" name="Text 5"/>
          <p:cNvSpPr/>
          <p:nvPr/>
        </p:nvSpPr>
        <p:spPr>
          <a:xfrm>
            <a:off x="7426642" y="3167539"/>
            <a:ext cx="6579394" cy="570548"/>
          </a:xfrm>
          <a:prstGeom prst="rect">
            <a:avLst/>
          </a:prstGeom>
          <a:noFill/>
          <a:ln/>
        </p:spPr>
        <p:txBody>
          <a:bodyPr wrap="square" lIns="0" tIns="0" rIns="0" bIns="0" rtlCol="0" anchor="t"/>
          <a:lstStyle/>
          <a:p>
            <a:pPr algn="l" indent="0" marL="0">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Capacidad de mantener un nivel de rendimiento especificado en condiciones definidas.</a:t>
            </a:r>
            <a:endParaRPr lang="en-US" sz="1400" dirty="0"/>
          </a:p>
        </p:txBody>
      </p:sp>
      <p:pic>
        <p:nvPicPr>
          <p:cNvPr id="10"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24364" y="4094798"/>
            <a:ext cx="445889" cy="445889"/>
          </a:xfrm>
          <a:prstGeom prst="rect">
            <a:avLst/>
          </a:prstGeom>
        </p:spPr>
      </p:pic>
      <p:sp>
        <p:nvSpPr>
          <p:cNvPr id="11" name="Text 6"/>
          <p:cNvSpPr/>
          <p:nvPr/>
        </p:nvSpPr>
        <p:spPr>
          <a:xfrm>
            <a:off x="624364" y="4763572"/>
            <a:ext cx="2378512" cy="297299"/>
          </a:xfrm>
          <a:prstGeom prst="rect">
            <a:avLst/>
          </a:prstGeom>
          <a:noFill/>
          <a:ln/>
        </p:spPr>
        <p:txBody>
          <a:bodyPr wrap="none" lIns="0" tIns="0" rIns="0" bIns="0" rtlCol="0" anchor="t"/>
          <a:lstStyle/>
          <a:p>
            <a:pPr algn="l" indent="0" marL="0">
              <a:lnSpc>
                <a:spcPts val="2300"/>
              </a:lnSpc>
              <a:buNone/>
            </a:pPr>
            <a:r>
              <a:rPr lang="en-US" sz="1850" b="1" dirty="0">
                <a:solidFill>
                  <a:srgbClr val="F4CAB8"/>
                </a:solidFill>
                <a:latin typeface="Brygada 1918 Bold" pitchFamily="34" charset="0"/>
                <a:ea typeface="Brygada 1918 Bold" pitchFamily="34" charset="-122"/>
                <a:cs typeface="Brygada 1918 Bold" pitchFamily="34" charset="-120"/>
              </a:rPr>
              <a:t>Usabilidad</a:t>
            </a:r>
            <a:endParaRPr lang="en-US" sz="1850" dirty="0"/>
          </a:p>
        </p:txBody>
      </p:sp>
      <p:sp>
        <p:nvSpPr>
          <p:cNvPr id="12" name="Text 7"/>
          <p:cNvSpPr/>
          <p:nvPr/>
        </p:nvSpPr>
        <p:spPr>
          <a:xfrm>
            <a:off x="624364" y="5167789"/>
            <a:ext cx="6579394" cy="570548"/>
          </a:xfrm>
          <a:prstGeom prst="rect">
            <a:avLst/>
          </a:prstGeom>
          <a:noFill/>
          <a:ln/>
        </p:spPr>
        <p:txBody>
          <a:bodyPr wrap="square" lIns="0" tIns="0" rIns="0" bIns="0" rtlCol="0" anchor="t"/>
          <a:lstStyle/>
          <a:p>
            <a:pPr algn="l" indent="0" marL="0">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Facilidad con la que el usuario puede entender, aprender y usar el software.</a:t>
            </a:r>
            <a:endParaRPr lang="en-US" sz="1400" dirty="0"/>
          </a:p>
        </p:txBody>
      </p:sp>
      <p:pic>
        <p:nvPicPr>
          <p:cNvPr id="13"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26642" y="4094798"/>
            <a:ext cx="445889" cy="445889"/>
          </a:xfrm>
          <a:prstGeom prst="rect">
            <a:avLst/>
          </a:prstGeom>
        </p:spPr>
      </p:pic>
      <p:sp>
        <p:nvSpPr>
          <p:cNvPr id="14" name="Text 8"/>
          <p:cNvSpPr/>
          <p:nvPr/>
        </p:nvSpPr>
        <p:spPr>
          <a:xfrm>
            <a:off x="7426642" y="4763572"/>
            <a:ext cx="2378512" cy="297299"/>
          </a:xfrm>
          <a:prstGeom prst="rect">
            <a:avLst/>
          </a:prstGeom>
          <a:noFill/>
          <a:ln/>
        </p:spPr>
        <p:txBody>
          <a:bodyPr wrap="none" lIns="0" tIns="0" rIns="0" bIns="0" rtlCol="0" anchor="t"/>
          <a:lstStyle/>
          <a:p>
            <a:pPr algn="l" indent="0" marL="0">
              <a:lnSpc>
                <a:spcPts val="2300"/>
              </a:lnSpc>
              <a:buNone/>
            </a:pPr>
            <a:r>
              <a:rPr lang="en-US" sz="1850" b="1" dirty="0">
                <a:solidFill>
                  <a:srgbClr val="F4CAB8"/>
                </a:solidFill>
                <a:latin typeface="Brygada 1918 Bold" pitchFamily="34" charset="0"/>
                <a:ea typeface="Brygada 1918 Bold" pitchFamily="34" charset="-122"/>
                <a:cs typeface="Brygada 1918 Bold" pitchFamily="34" charset="-120"/>
              </a:rPr>
              <a:t>Eficiencia</a:t>
            </a:r>
            <a:endParaRPr lang="en-US" sz="1850" dirty="0"/>
          </a:p>
        </p:txBody>
      </p:sp>
      <p:sp>
        <p:nvSpPr>
          <p:cNvPr id="15" name="Text 9"/>
          <p:cNvSpPr/>
          <p:nvPr/>
        </p:nvSpPr>
        <p:spPr>
          <a:xfrm>
            <a:off x="7426642" y="5167789"/>
            <a:ext cx="6579394" cy="285274"/>
          </a:xfrm>
          <a:prstGeom prst="rect">
            <a:avLst/>
          </a:prstGeom>
          <a:noFill/>
          <a:ln/>
        </p:spPr>
        <p:txBody>
          <a:bodyPr wrap="none" lIns="0" tIns="0" rIns="0" bIns="0" rtlCol="0" anchor="t"/>
          <a:lstStyle/>
          <a:p>
            <a:pPr algn="l" indent="0" marL="0">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Rendimiento relativo a la cantidad de recursos utilizados.</a:t>
            </a:r>
            <a:endParaRPr lang="en-US" sz="1400" dirty="0"/>
          </a:p>
        </p:txBody>
      </p:sp>
      <p:pic>
        <p:nvPicPr>
          <p:cNvPr id="16"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24364" y="6095048"/>
            <a:ext cx="445889" cy="445889"/>
          </a:xfrm>
          <a:prstGeom prst="rect">
            <a:avLst/>
          </a:prstGeom>
        </p:spPr>
      </p:pic>
      <p:sp>
        <p:nvSpPr>
          <p:cNvPr id="17" name="Text 10"/>
          <p:cNvSpPr/>
          <p:nvPr/>
        </p:nvSpPr>
        <p:spPr>
          <a:xfrm>
            <a:off x="624364" y="6763822"/>
            <a:ext cx="2378512" cy="297299"/>
          </a:xfrm>
          <a:prstGeom prst="rect">
            <a:avLst/>
          </a:prstGeom>
          <a:noFill/>
          <a:ln/>
        </p:spPr>
        <p:txBody>
          <a:bodyPr wrap="none" lIns="0" tIns="0" rIns="0" bIns="0" rtlCol="0" anchor="t"/>
          <a:lstStyle/>
          <a:p>
            <a:pPr algn="l" indent="0" marL="0">
              <a:lnSpc>
                <a:spcPts val="2300"/>
              </a:lnSpc>
              <a:buNone/>
            </a:pPr>
            <a:r>
              <a:rPr lang="en-US" sz="1850" b="1" dirty="0">
                <a:solidFill>
                  <a:srgbClr val="F4CAB8"/>
                </a:solidFill>
                <a:latin typeface="Brygada 1918 Bold" pitchFamily="34" charset="0"/>
                <a:ea typeface="Brygada 1918 Bold" pitchFamily="34" charset="-122"/>
                <a:cs typeface="Brygada 1918 Bold" pitchFamily="34" charset="-120"/>
              </a:rPr>
              <a:t>Mantenibilidad</a:t>
            </a:r>
            <a:endParaRPr lang="en-US" sz="1850" dirty="0"/>
          </a:p>
        </p:txBody>
      </p:sp>
      <p:sp>
        <p:nvSpPr>
          <p:cNvPr id="18" name="Text 11"/>
          <p:cNvSpPr/>
          <p:nvPr/>
        </p:nvSpPr>
        <p:spPr>
          <a:xfrm>
            <a:off x="624364" y="7168039"/>
            <a:ext cx="6579394" cy="570548"/>
          </a:xfrm>
          <a:prstGeom prst="rect">
            <a:avLst/>
          </a:prstGeom>
          <a:noFill/>
          <a:ln/>
        </p:spPr>
        <p:txBody>
          <a:bodyPr wrap="square" lIns="0" tIns="0" rIns="0" bIns="0" rtlCol="0" anchor="t"/>
          <a:lstStyle/>
          <a:p>
            <a:pPr algn="l" indent="0" marL="0">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Facilidad para realizar modificaciones, correcciones o mejoras en el software.</a:t>
            </a:r>
            <a:endParaRPr lang="en-US" sz="1400" dirty="0"/>
          </a:p>
        </p:txBody>
      </p:sp>
      <p:pic>
        <p:nvPicPr>
          <p:cNvPr id="19" name="Image 5"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426642" y="6095048"/>
            <a:ext cx="445889" cy="445889"/>
          </a:xfrm>
          <a:prstGeom prst="rect">
            <a:avLst/>
          </a:prstGeom>
        </p:spPr>
      </p:pic>
      <p:sp>
        <p:nvSpPr>
          <p:cNvPr id="20" name="Text 12"/>
          <p:cNvSpPr/>
          <p:nvPr/>
        </p:nvSpPr>
        <p:spPr>
          <a:xfrm>
            <a:off x="7426642" y="6763822"/>
            <a:ext cx="2378512" cy="297299"/>
          </a:xfrm>
          <a:prstGeom prst="rect">
            <a:avLst/>
          </a:prstGeom>
          <a:noFill/>
          <a:ln/>
        </p:spPr>
        <p:txBody>
          <a:bodyPr wrap="none" lIns="0" tIns="0" rIns="0" bIns="0" rtlCol="0" anchor="t"/>
          <a:lstStyle/>
          <a:p>
            <a:pPr algn="l" indent="0" marL="0">
              <a:lnSpc>
                <a:spcPts val="2300"/>
              </a:lnSpc>
              <a:buNone/>
            </a:pPr>
            <a:r>
              <a:rPr lang="en-US" sz="1850" b="1" dirty="0">
                <a:solidFill>
                  <a:srgbClr val="F4CAB8"/>
                </a:solidFill>
                <a:latin typeface="Brygada 1918 Bold" pitchFamily="34" charset="0"/>
                <a:ea typeface="Brygada 1918 Bold" pitchFamily="34" charset="-122"/>
                <a:cs typeface="Brygada 1918 Bold" pitchFamily="34" charset="-120"/>
              </a:rPr>
              <a:t>Portabilidad</a:t>
            </a:r>
            <a:endParaRPr lang="en-US" sz="1850" dirty="0"/>
          </a:p>
        </p:txBody>
      </p:sp>
      <p:sp>
        <p:nvSpPr>
          <p:cNvPr id="21" name="Text 13"/>
          <p:cNvSpPr/>
          <p:nvPr/>
        </p:nvSpPr>
        <p:spPr>
          <a:xfrm>
            <a:off x="7426642" y="7168039"/>
            <a:ext cx="6579394" cy="285274"/>
          </a:xfrm>
          <a:prstGeom prst="rect">
            <a:avLst/>
          </a:prstGeom>
          <a:noFill/>
          <a:ln/>
        </p:spPr>
        <p:txBody>
          <a:bodyPr wrap="none" lIns="0" tIns="0" rIns="0" bIns="0" rtlCol="0" anchor="t"/>
          <a:lstStyle/>
          <a:p>
            <a:pPr algn="l" indent="0" marL="0">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Capacidad de ser transferido de un entorno a otro.</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66393" y="676156"/>
            <a:ext cx="7148632" cy="507802"/>
          </a:xfrm>
          <a:prstGeom prst="rect">
            <a:avLst/>
          </a:prstGeom>
          <a:noFill/>
          <a:ln/>
        </p:spPr>
        <p:txBody>
          <a:bodyPr wrap="none" lIns="0" tIns="0" rIns="0" bIns="0" rtlCol="0" anchor="t"/>
          <a:lstStyle/>
          <a:p>
            <a:pPr algn="l" indent="0" marL="0">
              <a:lnSpc>
                <a:spcPts val="3950"/>
              </a:lnSpc>
              <a:buNone/>
            </a:pPr>
            <a:r>
              <a:rPr lang="en-US" sz="3150" b="1" dirty="0">
                <a:solidFill>
                  <a:srgbClr val="FFB393"/>
                </a:solidFill>
                <a:latin typeface="Brygada 1918 Bold" pitchFamily="34" charset="0"/>
                <a:ea typeface="Brygada 1918 Bold" pitchFamily="34" charset="-122"/>
                <a:cs typeface="Brygada 1918 Bold" pitchFamily="34" charset="-120"/>
              </a:rPr>
              <a:t>Subcaracterísticas de Funcionalidad</a:t>
            </a:r>
            <a:endParaRPr lang="en-US" sz="3150" dirty="0"/>
          </a:p>
        </p:txBody>
      </p:sp>
      <p:sp>
        <p:nvSpPr>
          <p:cNvPr id="3" name="Text 1"/>
          <p:cNvSpPr/>
          <p:nvPr/>
        </p:nvSpPr>
        <p:spPr>
          <a:xfrm>
            <a:off x="666393" y="1564719"/>
            <a:ext cx="13297614" cy="609124"/>
          </a:xfrm>
          <a:prstGeom prst="rect">
            <a:avLst/>
          </a:prstGeom>
          <a:noFill/>
          <a:ln/>
        </p:spPr>
        <p:txBody>
          <a:bodyPr wrap="square" lIns="0" tIns="0" rIns="0" bIns="0" rtlCol="0" anchor="t"/>
          <a:lstStyle/>
          <a:p>
            <a:pPr algn="l" indent="0" marL="0">
              <a:lnSpc>
                <a:spcPts val="2350"/>
              </a:lnSpc>
              <a:buNone/>
            </a:pPr>
            <a:r>
              <a:rPr lang="en-US" sz="1450" dirty="0">
                <a:solidFill>
                  <a:srgbClr val="F4CAB8"/>
                </a:solidFill>
                <a:latin typeface="Montserrat Medium" pitchFamily="34" charset="0"/>
                <a:ea typeface="Montserrat Medium" pitchFamily="34" charset="-122"/>
                <a:cs typeface="Montserrat Medium" pitchFamily="34" charset="-120"/>
              </a:rPr>
              <a:t>La funcionalidad, una de las características clave de calidad del software, se desglosa en varias subcaracterísticas esenciales que aseguran que el producto cumpla con su propósito principal.</a:t>
            </a:r>
            <a:endParaRPr lang="en-US" sz="1450" dirty="0"/>
          </a:p>
        </p:txBody>
      </p:sp>
      <p:sp>
        <p:nvSpPr>
          <p:cNvPr id="4" name="Shape 2"/>
          <p:cNvSpPr/>
          <p:nvPr/>
        </p:nvSpPr>
        <p:spPr>
          <a:xfrm>
            <a:off x="666393" y="2388037"/>
            <a:ext cx="4305538" cy="2792016"/>
          </a:xfrm>
          <a:prstGeom prst="roundRect">
            <a:avLst>
              <a:gd name="adj" fmla="val 1023"/>
            </a:avLst>
          </a:prstGeom>
          <a:solidFill>
            <a:srgbClr val="4D1529"/>
          </a:solidFill>
          <a:ln/>
        </p:spPr>
      </p:sp>
      <p:sp>
        <p:nvSpPr>
          <p:cNvPr id="5" name="Shape 3"/>
          <p:cNvSpPr/>
          <p:nvPr/>
        </p:nvSpPr>
        <p:spPr>
          <a:xfrm>
            <a:off x="856774" y="2578418"/>
            <a:ext cx="571143" cy="571143"/>
          </a:xfrm>
          <a:prstGeom prst="roundRect">
            <a:avLst>
              <a:gd name="adj" fmla="val 16008400"/>
            </a:avLst>
          </a:prstGeom>
          <a:solidFill>
            <a:srgbClr val="FFB393"/>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013817" y="2735342"/>
            <a:ext cx="257056" cy="257056"/>
          </a:xfrm>
          <a:prstGeom prst="rect">
            <a:avLst/>
          </a:prstGeom>
        </p:spPr>
      </p:pic>
      <p:sp>
        <p:nvSpPr>
          <p:cNvPr id="7" name="Text 4"/>
          <p:cNvSpPr/>
          <p:nvPr/>
        </p:nvSpPr>
        <p:spPr>
          <a:xfrm>
            <a:off x="856774" y="3339941"/>
            <a:ext cx="2538770" cy="317302"/>
          </a:xfrm>
          <a:prstGeom prst="rect">
            <a:avLst/>
          </a:prstGeom>
          <a:noFill/>
          <a:ln/>
        </p:spPr>
        <p:txBody>
          <a:bodyPr wrap="none" lIns="0" tIns="0" rIns="0" bIns="0" rtlCol="0" anchor="t"/>
          <a:lstStyle/>
          <a:p>
            <a:pPr algn="l" indent="0" marL="0">
              <a:lnSpc>
                <a:spcPts val="2450"/>
              </a:lnSpc>
              <a:buNone/>
            </a:pPr>
            <a:r>
              <a:rPr lang="en-US" sz="1950" b="1" dirty="0">
                <a:solidFill>
                  <a:srgbClr val="F4CAB8"/>
                </a:solidFill>
                <a:latin typeface="Brygada 1918 Bold" pitchFamily="34" charset="0"/>
                <a:ea typeface="Brygada 1918 Bold" pitchFamily="34" charset="-122"/>
                <a:cs typeface="Brygada 1918 Bold" pitchFamily="34" charset="-120"/>
              </a:rPr>
              <a:t>Adecuación</a:t>
            </a:r>
            <a:endParaRPr lang="en-US" sz="1950" dirty="0"/>
          </a:p>
        </p:txBody>
      </p:sp>
      <p:sp>
        <p:nvSpPr>
          <p:cNvPr id="8" name="Text 5"/>
          <p:cNvSpPr/>
          <p:nvPr/>
        </p:nvSpPr>
        <p:spPr>
          <a:xfrm>
            <a:off x="856774" y="3771424"/>
            <a:ext cx="3924776" cy="1218248"/>
          </a:xfrm>
          <a:prstGeom prst="rect">
            <a:avLst/>
          </a:prstGeom>
          <a:noFill/>
          <a:ln/>
        </p:spPr>
        <p:txBody>
          <a:bodyPr wrap="square" lIns="0" tIns="0" rIns="0" bIns="0" rtlCol="0" anchor="t"/>
          <a:lstStyle/>
          <a:p>
            <a:pPr algn="l" indent="0" marL="0">
              <a:lnSpc>
                <a:spcPts val="2350"/>
              </a:lnSpc>
              <a:buNone/>
            </a:pPr>
            <a:r>
              <a:rPr lang="en-US" sz="1450" dirty="0">
                <a:solidFill>
                  <a:srgbClr val="F4CAB8"/>
                </a:solidFill>
                <a:latin typeface="Montserrat Medium" pitchFamily="34" charset="0"/>
                <a:ea typeface="Montserrat Medium" pitchFamily="34" charset="-122"/>
                <a:cs typeface="Montserrat Medium" pitchFamily="34" charset="-120"/>
              </a:rPr>
              <a:t>Capacidad del software para proporcionar el conjunto adecuado de funciones para las tareas y objetivos del usuario.</a:t>
            </a:r>
            <a:endParaRPr lang="en-US" sz="1450" dirty="0"/>
          </a:p>
        </p:txBody>
      </p:sp>
      <p:sp>
        <p:nvSpPr>
          <p:cNvPr id="9" name="Shape 6"/>
          <p:cNvSpPr/>
          <p:nvPr/>
        </p:nvSpPr>
        <p:spPr>
          <a:xfrm>
            <a:off x="5162312" y="2388037"/>
            <a:ext cx="4305657" cy="2792016"/>
          </a:xfrm>
          <a:prstGeom prst="roundRect">
            <a:avLst>
              <a:gd name="adj" fmla="val 1023"/>
            </a:avLst>
          </a:prstGeom>
          <a:solidFill>
            <a:srgbClr val="4D1529"/>
          </a:solidFill>
          <a:ln/>
        </p:spPr>
      </p:sp>
      <p:sp>
        <p:nvSpPr>
          <p:cNvPr id="10" name="Shape 7"/>
          <p:cNvSpPr/>
          <p:nvPr/>
        </p:nvSpPr>
        <p:spPr>
          <a:xfrm>
            <a:off x="5352693" y="2578418"/>
            <a:ext cx="571143" cy="571143"/>
          </a:xfrm>
          <a:prstGeom prst="roundRect">
            <a:avLst>
              <a:gd name="adj" fmla="val 16008400"/>
            </a:avLst>
          </a:prstGeom>
          <a:solidFill>
            <a:srgbClr val="FFB393"/>
          </a:solidFill>
          <a:ln/>
        </p:spPr>
      </p:sp>
      <p:pic>
        <p:nvPicPr>
          <p:cNvPr id="1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509736" y="2735342"/>
            <a:ext cx="257056" cy="257056"/>
          </a:xfrm>
          <a:prstGeom prst="rect">
            <a:avLst/>
          </a:prstGeom>
        </p:spPr>
      </p:pic>
      <p:sp>
        <p:nvSpPr>
          <p:cNvPr id="12" name="Text 8"/>
          <p:cNvSpPr/>
          <p:nvPr/>
        </p:nvSpPr>
        <p:spPr>
          <a:xfrm>
            <a:off x="5352693" y="3339941"/>
            <a:ext cx="2538770" cy="317302"/>
          </a:xfrm>
          <a:prstGeom prst="rect">
            <a:avLst/>
          </a:prstGeom>
          <a:noFill/>
          <a:ln/>
        </p:spPr>
        <p:txBody>
          <a:bodyPr wrap="none" lIns="0" tIns="0" rIns="0" bIns="0" rtlCol="0" anchor="t"/>
          <a:lstStyle/>
          <a:p>
            <a:pPr algn="l" indent="0" marL="0">
              <a:lnSpc>
                <a:spcPts val="2450"/>
              </a:lnSpc>
              <a:buNone/>
            </a:pPr>
            <a:r>
              <a:rPr lang="en-US" sz="1950" b="1" dirty="0">
                <a:solidFill>
                  <a:srgbClr val="F4CAB8"/>
                </a:solidFill>
                <a:latin typeface="Brygada 1918 Bold" pitchFamily="34" charset="0"/>
                <a:ea typeface="Brygada 1918 Bold" pitchFamily="34" charset="-122"/>
                <a:cs typeface="Brygada 1918 Bold" pitchFamily="34" charset="-120"/>
              </a:rPr>
              <a:t>Exactitud</a:t>
            </a:r>
            <a:endParaRPr lang="en-US" sz="1950" dirty="0"/>
          </a:p>
        </p:txBody>
      </p:sp>
      <p:sp>
        <p:nvSpPr>
          <p:cNvPr id="13" name="Text 9"/>
          <p:cNvSpPr/>
          <p:nvPr/>
        </p:nvSpPr>
        <p:spPr>
          <a:xfrm>
            <a:off x="5352693" y="3771424"/>
            <a:ext cx="3924895" cy="913686"/>
          </a:xfrm>
          <a:prstGeom prst="rect">
            <a:avLst/>
          </a:prstGeom>
          <a:noFill/>
          <a:ln/>
        </p:spPr>
        <p:txBody>
          <a:bodyPr wrap="square" lIns="0" tIns="0" rIns="0" bIns="0" rtlCol="0" anchor="t"/>
          <a:lstStyle/>
          <a:p>
            <a:pPr algn="l" indent="0" marL="0">
              <a:lnSpc>
                <a:spcPts val="2350"/>
              </a:lnSpc>
              <a:buNone/>
            </a:pPr>
            <a:r>
              <a:rPr lang="en-US" sz="1450" dirty="0">
                <a:solidFill>
                  <a:srgbClr val="F4CAB8"/>
                </a:solidFill>
                <a:latin typeface="Montserrat Medium" pitchFamily="34" charset="0"/>
                <a:ea typeface="Montserrat Medium" pitchFamily="34" charset="-122"/>
                <a:cs typeface="Montserrat Medium" pitchFamily="34" charset="-120"/>
              </a:rPr>
              <a:t>Capacidad del software para producir resultados correctos o acordados con la precisión requerida.</a:t>
            </a:r>
            <a:endParaRPr lang="en-US" sz="1450" dirty="0"/>
          </a:p>
        </p:txBody>
      </p:sp>
      <p:sp>
        <p:nvSpPr>
          <p:cNvPr id="14" name="Shape 10"/>
          <p:cNvSpPr/>
          <p:nvPr/>
        </p:nvSpPr>
        <p:spPr>
          <a:xfrm>
            <a:off x="9658350" y="2388037"/>
            <a:ext cx="4305657" cy="2792016"/>
          </a:xfrm>
          <a:prstGeom prst="roundRect">
            <a:avLst>
              <a:gd name="adj" fmla="val 1023"/>
            </a:avLst>
          </a:prstGeom>
          <a:solidFill>
            <a:srgbClr val="4D1529"/>
          </a:solidFill>
          <a:ln/>
        </p:spPr>
      </p:sp>
      <p:sp>
        <p:nvSpPr>
          <p:cNvPr id="15" name="Shape 11"/>
          <p:cNvSpPr/>
          <p:nvPr/>
        </p:nvSpPr>
        <p:spPr>
          <a:xfrm>
            <a:off x="9848731" y="2578418"/>
            <a:ext cx="571143" cy="571143"/>
          </a:xfrm>
          <a:prstGeom prst="roundRect">
            <a:avLst>
              <a:gd name="adj" fmla="val 16008400"/>
            </a:avLst>
          </a:prstGeom>
          <a:solidFill>
            <a:srgbClr val="FFB393"/>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005774" y="2735342"/>
            <a:ext cx="257056" cy="257056"/>
          </a:xfrm>
          <a:prstGeom prst="rect">
            <a:avLst/>
          </a:prstGeom>
        </p:spPr>
      </p:pic>
      <p:sp>
        <p:nvSpPr>
          <p:cNvPr id="17" name="Text 12"/>
          <p:cNvSpPr/>
          <p:nvPr/>
        </p:nvSpPr>
        <p:spPr>
          <a:xfrm>
            <a:off x="9848731" y="3339941"/>
            <a:ext cx="2538770" cy="317302"/>
          </a:xfrm>
          <a:prstGeom prst="rect">
            <a:avLst/>
          </a:prstGeom>
          <a:noFill/>
          <a:ln/>
        </p:spPr>
        <p:txBody>
          <a:bodyPr wrap="none" lIns="0" tIns="0" rIns="0" bIns="0" rtlCol="0" anchor="t"/>
          <a:lstStyle/>
          <a:p>
            <a:pPr algn="l" indent="0" marL="0">
              <a:lnSpc>
                <a:spcPts val="2450"/>
              </a:lnSpc>
              <a:buNone/>
            </a:pPr>
            <a:r>
              <a:rPr lang="en-US" sz="1950" b="1" dirty="0">
                <a:solidFill>
                  <a:srgbClr val="F4CAB8"/>
                </a:solidFill>
                <a:latin typeface="Brygada 1918 Bold" pitchFamily="34" charset="0"/>
                <a:ea typeface="Brygada 1918 Bold" pitchFamily="34" charset="-122"/>
                <a:cs typeface="Brygada 1918 Bold" pitchFamily="34" charset="-120"/>
              </a:rPr>
              <a:t>Interoperabilidad</a:t>
            </a:r>
            <a:endParaRPr lang="en-US" sz="1950" dirty="0"/>
          </a:p>
        </p:txBody>
      </p:sp>
      <p:sp>
        <p:nvSpPr>
          <p:cNvPr id="18" name="Text 13"/>
          <p:cNvSpPr/>
          <p:nvPr/>
        </p:nvSpPr>
        <p:spPr>
          <a:xfrm>
            <a:off x="9848731" y="3771424"/>
            <a:ext cx="3924895" cy="913686"/>
          </a:xfrm>
          <a:prstGeom prst="rect">
            <a:avLst/>
          </a:prstGeom>
          <a:noFill/>
          <a:ln/>
        </p:spPr>
        <p:txBody>
          <a:bodyPr wrap="square" lIns="0" tIns="0" rIns="0" bIns="0" rtlCol="0" anchor="t"/>
          <a:lstStyle/>
          <a:p>
            <a:pPr algn="l" indent="0" marL="0">
              <a:lnSpc>
                <a:spcPts val="2350"/>
              </a:lnSpc>
              <a:buNone/>
            </a:pPr>
            <a:r>
              <a:rPr lang="en-US" sz="1450" dirty="0">
                <a:solidFill>
                  <a:srgbClr val="F4CAB8"/>
                </a:solidFill>
                <a:latin typeface="Montserrat Medium" pitchFamily="34" charset="0"/>
                <a:ea typeface="Montserrat Medium" pitchFamily="34" charset="-122"/>
                <a:cs typeface="Montserrat Medium" pitchFamily="34" charset="-120"/>
              </a:rPr>
              <a:t>Capacidad del software para interactuar con otros sistemas o componentes específicos.</a:t>
            </a:r>
            <a:endParaRPr lang="en-US" sz="1450" dirty="0"/>
          </a:p>
        </p:txBody>
      </p:sp>
      <p:sp>
        <p:nvSpPr>
          <p:cNvPr id="19" name="Shape 14"/>
          <p:cNvSpPr/>
          <p:nvPr/>
        </p:nvSpPr>
        <p:spPr>
          <a:xfrm>
            <a:off x="666393" y="5370433"/>
            <a:ext cx="6553557" cy="2182892"/>
          </a:xfrm>
          <a:prstGeom prst="roundRect">
            <a:avLst>
              <a:gd name="adj" fmla="val 1308"/>
            </a:avLst>
          </a:prstGeom>
          <a:solidFill>
            <a:srgbClr val="4D1529"/>
          </a:solidFill>
          <a:ln/>
        </p:spPr>
      </p:sp>
      <p:sp>
        <p:nvSpPr>
          <p:cNvPr id="20" name="Shape 15"/>
          <p:cNvSpPr/>
          <p:nvPr/>
        </p:nvSpPr>
        <p:spPr>
          <a:xfrm>
            <a:off x="856774" y="5560814"/>
            <a:ext cx="571143" cy="571143"/>
          </a:xfrm>
          <a:prstGeom prst="roundRect">
            <a:avLst>
              <a:gd name="adj" fmla="val 16008400"/>
            </a:avLst>
          </a:prstGeom>
          <a:solidFill>
            <a:srgbClr val="FFB393"/>
          </a:solidFill>
          <a:ln/>
        </p:spPr>
      </p:sp>
      <p:pic>
        <p:nvPicPr>
          <p:cNvPr id="21"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13817" y="5717738"/>
            <a:ext cx="257056" cy="257056"/>
          </a:xfrm>
          <a:prstGeom prst="rect">
            <a:avLst/>
          </a:prstGeom>
        </p:spPr>
      </p:pic>
      <p:sp>
        <p:nvSpPr>
          <p:cNvPr id="22" name="Text 16"/>
          <p:cNvSpPr/>
          <p:nvPr/>
        </p:nvSpPr>
        <p:spPr>
          <a:xfrm>
            <a:off x="856774" y="6322338"/>
            <a:ext cx="2538770" cy="317302"/>
          </a:xfrm>
          <a:prstGeom prst="rect">
            <a:avLst/>
          </a:prstGeom>
          <a:noFill/>
          <a:ln/>
        </p:spPr>
        <p:txBody>
          <a:bodyPr wrap="none" lIns="0" tIns="0" rIns="0" bIns="0" rtlCol="0" anchor="t"/>
          <a:lstStyle/>
          <a:p>
            <a:pPr algn="l" indent="0" marL="0">
              <a:lnSpc>
                <a:spcPts val="2450"/>
              </a:lnSpc>
              <a:buNone/>
            </a:pPr>
            <a:r>
              <a:rPr lang="en-US" sz="1950" b="1" dirty="0">
                <a:solidFill>
                  <a:srgbClr val="F4CAB8"/>
                </a:solidFill>
                <a:latin typeface="Brygada 1918 Bold" pitchFamily="34" charset="0"/>
                <a:ea typeface="Brygada 1918 Bold" pitchFamily="34" charset="-122"/>
                <a:cs typeface="Brygada 1918 Bold" pitchFamily="34" charset="-120"/>
              </a:rPr>
              <a:t>Seguridad de Acceso</a:t>
            </a:r>
            <a:endParaRPr lang="en-US" sz="1950" dirty="0"/>
          </a:p>
        </p:txBody>
      </p:sp>
      <p:sp>
        <p:nvSpPr>
          <p:cNvPr id="23" name="Text 17"/>
          <p:cNvSpPr/>
          <p:nvPr/>
        </p:nvSpPr>
        <p:spPr>
          <a:xfrm>
            <a:off x="856774" y="6753820"/>
            <a:ext cx="6172795" cy="609124"/>
          </a:xfrm>
          <a:prstGeom prst="rect">
            <a:avLst/>
          </a:prstGeom>
          <a:noFill/>
          <a:ln/>
        </p:spPr>
        <p:txBody>
          <a:bodyPr wrap="square" lIns="0" tIns="0" rIns="0" bIns="0" rtlCol="0" anchor="t"/>
          <a:lstStyle/>
          <a:p>
            <a:pPr algn="l" indent="0" marL="0">
              <a:lnSpc>
                <a:spcPts val="2350"/>
              </a:lnSpc>
              <a:buNone/>
            </a:pPr>
            <a:r>
              <a:rPr lang="en-US" sz="1450" dirty="0">
                <a:solidFill>
                  <a:srgbClr val="F4CAB8"/>
                </a:solidFill>
                <a:latin typeface="Montserrat Medium" pitchFamily="34" charset="0"/>
                <a:ea typeface="Montserrat Medium" pitchFamily="34" charset="-122"/>
                <a:cs typeface="Montserrat Medium" pitchFamily="34" charset="-120"/>
              </a:rPr>
              <a:t>Capacidad para proteger la información y los datos del acceso o modificación no autorizado.</a:t>
            </a:r>
            <a:endParaRPr lang="en-US" sz="1450" dirty="0"/>
          </a:p>
        </p:txBody>
      </p:sp>
      <p:sp>
        <p:nvSpPr>
          <p:cNvPr id="24" name="Shape 18"/>
          <p:cNvSpPr/>
          <p:nvPr/>
        </p:nvSpPr>
        <p:spPr>
          <a:xfrm>
            <a:off x="7410331" y="5370433"/>
            <a:ext cx="6553676" cy="2182892"/>
          </a:xfrm>
          <a:prstGeom prst="roundRect">
            <a:avLst>
              <a:gd name="adj" fmla="val 1308"/>
            </a:avLst>
          </a:prstGeom>
          <a:solidFill>
            <a:srgbClr val="4D1529"/>
          </a:solidFill>
          <a:ln/>
        </p:spPr>
      </p:sp>
      <p:sp>
        <p:nvSpPr>
          <p:cNvPr id="25" name="Shape 19"/>
          <p:cNvSpPr/>
          <p:nvPr/>
        </p:nvSpPr>
        <p:spPr>
          <a:xfrm>
            <a:off x="7600712" y="5560814"/>
            <a:ext cx="571143" cy="571143"/>
          </a:xfrm>
          <a:prstGeom prst="roundRect">
            <a:avLst>
              <a:gd name="adj" fmla="val 16008400"/>
            </a:avLst>
          </a:prstGeom>
          <a:solidFill>
            <a:srgbClr val="FFB393"/>
          </a:solidFill>
          <a:ln/>
        </p:spPr>
      </p:sp>
      <p:pic>
        <p:nvPicPr>
          <p:cNvPr id="26"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757755" y="5717738"/>
            <a:ext cx="257056" cy="257056"/>
          </a:xfrm>
          <a:prstGeom prst="rect">
            <a:avLst/>
          </a:prstGeom>
        </p:spPr>
      </p:pic>
      <p:sp>
        <p:nvSpPr>
          <p:cNvPr id="27" name="Text 20"/>
          <p:cNvSpPr/>
          <p:nvPr/>
        </p:nvSpPr>
        <p:spPr>
          <a:xfrm>
            <a:off x="7600712" y="6322338"/>
            <a:ext cx="3938826" cy="317302"/>
          </a:xfrm>
          <a:prstGeom prst="rect">
            <a:avLst/>
          </a:prstGeom>
          <a:noFill/>
          <a:ln/>
        </p:spPr>
        <p:txBody>
          <a:bodyPr wrap="none" lIns="0" tIns="0" rIns="0" bIns="0" rtlCol="0" anchor="t"/>
          <a:lstStyle/>
          <a:p>
            <a:pPr algn="l" indent="0" marL="0">
              <a:lnSpc>
                <a:spcPts val="2450"/>
              </a:lnSpc>
              <a:buNone/>
            </a:pPr>
            <a:r>
              <a:rPr lang="en-US" sz="1950" b="1" dirty="0">
                <a:solidFill>
                  <a:srgbClr val="F4CAB8"/>
                </a:solidFill>
                <a:latin typeface="Brygada 1918 Bold" pitchFamily="34" charset="0"/>
                <a:ea typeface="Brygada 1918 Bold" pitchFamily="34" charset="-122"/>
                <a:cs typeface="Brygada 1918 Bold" pitchFamily="34" charset="-120"/>
              </a:rPr>
              <a:t>Cumplimiento de Funcionalidad</a:t>
            </a:r>
            <a:endParaRPr lang="en-US" sz="1950" dirty="0"/>
          </a:p>
        </p:txBody>
      </p:sp>
      <p:sp>
        <p:nvSpPr>
          <p:cNvPr id="28" name="Text 21"/>
          <p:cNvSpPr/>
          <p:nvPr/>
        </p:nvSpPr>
        <p:spPr>
          <a:xfrm>
            <a:off x="7600712" y="6753820"/>
            <a:ext cx="6172914" cy="609124"/>
          </a:xfrm>
          <a:prstGeom prst="rect">
            <a:avLst/>
          </a:prstGeom>
          <a:noFill/>
          <a:ln/>
        </p:spPr>
        <p:txBody>
          <a:bodyPr wrap="square" lIns="0" tIns="0" rIns="0" bIns="0" rtlCol="0" anchor="t"/>
          <a:lstStyle/>
          <a:p>
            <a:pPr algn="l" indent="0" marL="0">
              <a:lnSpc>
                <a:spcPts val="2350"/>
              </a:lnSpc>
              <a:buNone/>
            </a:pPr>
            <a:r>
              <a:rPr lang="en-US" sz="1450" dirty="0">
                <a:solidFill>
                  <a:srgbClr val="F4CAB8"/>
                </a:solidFill>
                <a:latin typeface="Montserrat Medium" pitchFamily="34" charset="0"/>
                <a:ea typeface="Montserrat Medium" pitchFamily="34" charset="-122"/>
                <a:cs typeface="Montserrat Medium" pitchFamily="34" charset="-120"/>
              </a:rPr>
              <a:t>Capacidad del software para adherirse a estándares, convenciones o regulaciones relacionadas con la funcionalidad.</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49260" y="1332071"/>
            <a:ext cx="7087910" cy="570905"/>
          </a:xfrm>
          <a:prstGeom prst="rect">
            <a:avLst/>
          </a:prstGeom>
          <a:noFill/>
          <a:ln/>
        </p:spPr>
        <p:txBody>
          <a:bodyPr wrap="none" lIns="0" tIns="0" rIns="0" bIns="0" rtlCol="0" anchor="t"/>
          <a:lstStyle/>
          <a:p>
            <a:pPr algn="l" indent="0" marL="0">
              <a:lnSpc>
                <a:spcPts val="4450"/>
              </a:lnSpc>
              <a:buNone/>
            </a:pPr>
            <a:r>
              <a:rPr lang="en-US" sz="3550" b="1" dirty="0">
                <a:solidFill>
                  <a:srgbClr val="FFB393"/>
                </a:solidFill>
                <a:latin typeface="Brygada 1918 Bold" pitchFamily="34" charset="0"/>
                <a:ea typeface="Brygada 1918 Bold" pitchFamily="34" charset="-122"/>
                <a:cs typeface="Brygada 1918 Bold" pitchFamily="34" charset="-120"/>
              </a:rPr>
              <a:t>Subcaracterísticas de Fiabilidad</a:t>
            </a:r>
            <a:endParaRPr lang="en-US" sz="3550" dirty="0"/>
          </a:p>
        </p:txBody>
      </p:sp>
      <p:sp>
        <p:nvSpPr>
          <p:cNvPr id="3" name="Text 1"/>
          <p:cNvSpPr/>
          <p:nvPr/>
        </p:nvSpPr>
        <p:spPr>
          <a:xfrm>
            <a:off x="749260" y="2331125"/>
            <a:ext cx="13131879"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fiabilidad, un pilar de la calidad del software, se define por su capacidad para mantener el rendimiento esperado bajo condiciones específicas. Sus subcaracterísticas detallan cómo el software gestiona y se recupera de los problemas.</a:t>
            </a:r>
            <a:endParaRPr lang="en-US" sz="1650" dirty="0"/>
          </a:p>
        </p:txBody>
      </p:sp>
      <p:sp>
        <p:nvSpPr>
          <p:cNvPr id="4" name="Shape 2"/>
          <p:cNvSpPr/>
          <p:nvPr/>
        </p:nvSpPr>
        <p:spPr>
          <a:xfrm>
            <a:off x="749260" y="3577947"/>
            <a:ext cx="4234577" cy="3319463"/>
          </a:xfrm>
          <a:prstGeom prst="roundRect">
            <a:avLst>
              <a:gd name="adj" fmla="val 4407"/>
            </a:avLst>
          </a:prstGeom>
          <a:solidFill>
            <a:srgbClr val="5C2438"/>
          </a:solidFill>
          <a:ln/>
        </p:spPr>
      </p:sp>
      <p:sp>
        <p:nvSpPr>
          <p:cNvPr id="5" name="Shape 3"/>
          <p:cNvSpPr/>
          <p:nvPr/>
        </p:nvSpPr>
        <p:spPr>
          <a:xfrm>
            <a:off x="749260" y="3547467"/>
            <a:ext cx="4234577" cy="121920"/>
          </a:xfrm>
          <a:prstGeom prst="roundRect">
            <a:avLst>
              <a:gd name="adj" fmla="val 26342"/>
            </a:avLst>
          </a:prstGeom>
          <a:solidFill>
            <a:srgbClr val="FFB393"/>
          </a:solidFill>
          <a:ln/>
        </p:spPr>
      </p:sp>
      <p:sp>
        <p:nvSpPr>
          <p:cNvPr id="6" name="Shape 4"/>
          <p:cNvSpPr/>
          <p:nvPr/>
        </p:nvSpPr>
        <p:spPr>
          <a:xfrm>
            <a:off x="2545437" y="3256836"/>
            <a:ext cx="642223" cy="642223"/>
          </a:xfrm>
          <a:prstGeom prst="roundRect">
            <a:avLst>
              <a:gd name="adj" fmla="val 142380"/>
            </a:avLst>
          </a:prstGeom>
          <a:solidFill>
            <a:srgbClr val="FFB393"/>
          </a:solidFill>
          <a:ln/>
        </p:spPr>
      </p:sp>
      <p:pic>
        <p:nvPicPr>
          <p:cNvPr id="7"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738080" y="3449479"/>
            <a:ext cx="256818" cy="256818"/>
          </a:xfrm>
          <a:prstGeom prst="rect">
            <a:avLst/>
          </a:prstGeom>
        </p:spPr>
      </p:pic>
      <p:sp>
        <p:nvSpPr>
          <p:cNvPr id="8" name="Text 5"/>
          <p:cNvSpPr/>
          <p:nvPr/>
        </p:nvSpPr>
        <p:spPr>
          <a:xfrm>
            <a:off x="993815" y="4113133"/>
            <a:ext cx="2854643"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Madurez</a:t>
            </a:r>
            <a:endParaRPr lang="en-US" sz="2200" dirty="0"/>
          </a:p>
        </p:txBody>
      </p:sp>
      <p:sp>
        <p:nvSpPr>
          <p:cNvPr id="9" name="Text 6"/>
          <p:cNvSpPr/>
          <p:nvPr/>
        </p:nvSpPr>
        <p:spPr>
          <a:xfrm>
            <a:off x="993815" y="4598313"/>
            <a:ext cx="3745468" cy="2054543"/>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Mide la frecuencia de fallos del software. Un software maduro es aquel que tiene una baja tasa de defectos y opera de manera estable durante períodos prolongados.</a:t>
            </a:r>
            <a:endParaRPr lang="en-US" sz="1650" dirty="0"/>
          </a:p>
        </p:txBody>
      </p:sp>
      <p:sp>
        <p:nvSpPr>
          <p:cNvPr id="10" name="Shape 7"/>
          <p:cNvSpPr/>
          <p:nvPr/>
        </p:nvSpPr>
        <p:spPr>
          <a:xfrm>
            <a:off x="5197912" y="3577947"/>
            <a:ext cx="4234577" cy="3319463"/>
          </a:xfrm>
          <a:prstGeom prst="roundRect">
            <a:avLst>
              <a:gd name="adj" fmla="val 4407"/>
            </a:avLst>
          </a:prstGeom>
          <a:solidFill>
            <a:srgbClr val="5C2438"/>
          </a:solidFill>
          <a:ln/>
        </p:spPr>
      </p:sp>
      <p:sp>
        <p:nvSpPr>
          <p:cNvPr id="11" name="Shape 8"/>
          <p:cNvSpPr/>
          <p:nvPr/>
        </p:nvSpPr>
        <p:spPr>
          <a:xfrm>
            <a:off x="5197912" y="3547467"/>
            <a:ext cx="4234577" cy="121920"/>
          </a:xfrm>
          <a:prstGeom prst="roundRect">
            <a:avLst>
              <a:gd name="adj" fmla="val 26342"/>
            </a:avLst>
          </a:prstGeom>
          <a:solidFill>
            <a:srgbClr val="FFB393"/>
          </a:solidFill>
          <a:ln/>
        </p:spPr>
      </p:sp>
      <p:sp>
        <p:nvSpPr>
          <p:cNvPr id="12" name="Shape 9"/>
          <p:cNvSpPr/>
          <p:nvPr/>
        </p:nvSpPr>
        <p:spPr>
          <a:xfrm>
            <a:off x="6994088" y="3256836"/>
            <a:ext cx="642223" cy="642223"/>
          </a:xfrm>
          <a:prstGeom prst="roundRect">
            <a:avLst>
              <a:gd name="adj" fmla="val 142380"/>
            </a:avLst>
          </a:prstGeom>
          <a:solidFill>
            <a:srgbClr val="FFB393"/>
          </a:solidFill>
          <a:ln/>
        </p:spPr>
      </p:sp>
      <p:pic>
        <p:nvPicPr>
          <p:cNvPr id="13"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86732" y="3449479"/>
            <a:ext cx="256818" cy="256818"/>
          </a:xfrm>
          <a:prstGeom prst="rect">
            <a:avLst/>
          </a:prstGeom>
        </p:spPr>
      </p:pic>
      <p:sp>
        <p:nvSpPr>
          <p:cNvPr id="14" name="Text 10"/>
          <p:cNvSpPr/>
          <p:nvPr/>
        </p:nvSpPr>
        <p:spPr>
          <a:xfrm>
            <a:off x="5442466" y="4113133"/>
            <a:ext cx="2854643"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Tolerancia a Fallos</a:t>
            </a:r>
            <a:endParaRPr lang="en-US" sz="2200" dirty="0"/>
          </a:p>
        </p:txBody>
      </p:sp>
      <p:sp>
        <p:nvSpPr>
          <p:cNvPr id="15" name="Text 11"/>
          <p:cNvSpPr/>
          <p:nvPr/>
        </p:nvSpPr>
        <p:spPr>
          <a:xfrm>
            <a:off x="5442466" y="4598313"/>
            <a:ext cx="3745468" cy="1712119"/>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Indica la capacidad del software para seguir funcionando, o degradar su servicio de forma controlada, incluso cuando ocurren fallos internos o externos.</a:t>
            </a:r>
            <a:endParaRPr lang="en-US" sz="1650" dirty="0"/>
          </a:p>
        </p:txBody>
      </p:sp>
      <p:sp>
        <p:nvSpPr>
          <p:cNvPr id="16" name="Shape 12"/>
          <p:cNvSpPr/>
          <p:nvPr/>
        </p:nvSpPr>
        <p:spPr>
          <a:xfrm>
            <a:off x="9646563" y="3577947"/>
            <a:ext cx="4234577" cy="3319463"/>
          </a:xfrm>
          <a:prstGeom prst="roundRect">
            <a:avLst>
              <a:gd name="adj" fmla="val 4407"/>
            </a:avLst>
          </a:prstGeom>
          <a:solidFill>
            <a:srgbClr val="5C2438"/>
          </a:solidFill>
          <a:ln/>
        </p:spPr>
      </p:sp>
      <p:sp>
        <p:nvSpPr>
          <p:cNvPr id="17" name="Shape 13"/>
          <p:cNvSpPr/>
          <p:nvPr/>
        </p:nvSpPr>
        <p:spPr>
          <a:xfrm>
            <a:off x="9646563" y="3547467"/>
            <a:ext cx="4234577" cy="121920"/>
          </a:xfrm>
          <a:prstGeom prst="roundRect">
            <a:avLst>
              <a:gd name="adj" fmla="val 26342"/>
            </a:avLst>
          </a:prstGeom>
          <a:solidFill>
            <a:srgbClr val="FFB393"/>
          </a:solidFill>
          <a:ln/>
        </p:spPr>
      </p:sp>
      <p:sp>
        <p:nvSpPr>
          <p:cNvPr id="18" name="Shape 14"/>
          <p:cNvSpPr/>
          <p:nvPr/>
        </p:nvSpPr>
        <p:spPr>
          <a:xfrm>
            <a:off x="11442740" y="3256836"/>
            <a:ext cx="642223" cy="642223"/>
          </a:xfrm>
          <a:prstGeom prst="roundRect">
            <a:avLst>
              <a:gd name="adj" fmla="val 142380"/>
            </a:avLst>
          </a:prstGeom>
          <a:solidFill>
            <a:srgbClr val="FFB393"/>
          </a:solidFill>
          <a:ln/>
        </p:spPr>
      </p:sp>
      <p:pic>
        <p:nvPicPr>
          <p:cNvPr id="1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635383" y="3449479"/>
            <a:ext cx="256818" cy="256818"/>
          </a:xfrm>
          <a:prstGeom prst="rect">
            <a:avLst/>
          </a:prstGeom>
        </p:spPr>
      </p:pic>
      <p:sp>
        <p:nvSpPr>
          <p:cNvPr id="20" name="Text 15"/>
          <p:cNvSpPr/>
          <p:nvPr/>
        </p:nvSpPr>
        <p:spPr>
          <a:xfrm>
            <a:off x="9891117" y="4113133"/>
            <a:ext cx="2854643"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Recuperabilidad</a:t>
            </a:r>
            <a:endParaRPr lang="en-US" sz="2200" dirty="0"/>
          </a:p>
        </p:txBody>
      </p:sp>
      <p:sp>
        <p:nvSpPr>
          <p:cNvPr id="21" name="Text 16"/>
          <p:cNvSpPr/>
          <p:nvPr/>
        </p:nvSpPr>
        <p:spPr>
          <a:xfrm>
            <a:off x="9891117" y="4598313"/>
            <a:ext cx="3745468" cy="2054543"/>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Describe la aptitud del software para restablecer su nivel de rendimiento y recuperar los datos que se vieron directamente afectados, en caso de que ocurra un fallo.</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92229" y="543878"/>
            <a:ext cx="6681192" cy="527447"/>
          </a:xfrm>
          <a:prstGeom prst="rect">
            <a:avLst/>
          </a:prstGeom>
          <a:noFill/>
          <a:ln/>
        </p:spPr>
        <p:txBody>
          <a:bodyPr wrap="none" lIns="0" tIns="0" rIns="0" bIns="0" rtlCol="0" anchor="t"/>
          <a:lstStyle/>
          <a:p>
            <a:pPr algn="l" indent="0" marL="0">
              <a:lnSpc>
                <a:spcPts val="4150"/>
              </a:lnSpc>
              <a:buNone/>
            </a:pPr>
            <a:r>
              <a:rPr lang="en-US" sz="3300" b="1" dirty="0">
                <a:solidFill>
                  <a:srgbClr val="FFB393"/>
                </a:solidFill>
                <a:latin typeface="Brygada 1918 Bold" pitchFamily="34" charset="0"/>
                <a:ea typeface="Brygada 1918 Bold" pitchFamily="34" charset="-122"/>
                <a:cs typeface="Brygada 1918 Bold" pitchFamily="34" charset="-120"/>
              </a:rPr>
              <a:t>Subcaracterísticas de Usabilidad</a:t>
            </a:r>
            <a:endParaRPr lang="en-US" sz="3300" dirty="0"/>
          </a:p>
        </p:txBody>
      </p:sp>
      <p:sp>
        <p:nvSpPr>
          <p:cNvPr id="3" name="Text 1"/>
          <p:cNvSpPr/>
          <p:nvPr/>
        </p:nvSpPr>
        <p:spPr>
          <a:xfrm>
            <a:off x="692229" y="1466850"/>
            <a:ext cx="13245941" cy="632698"/>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La usabilidad es clave para la aceptación y eficiencia de un software. Sus subcaracterísticas detallan cómo de fácil y agradable es para los usuarios interactuar con el producto.</a:t>
            </a:r>
            <a:endParaRPr lang="en-US" sz="1550" dirty="0"/>
          </a:p>
        </p:txBody>
      </p:sp>
      <p:sp>
        <p:nvSpPr>
          <p:cNvPr id="4" name="Shape 2"/>
          <p:cNvSpPr/>
          <p:nvPr/>
        </p:nvSpPr>
        <p:spPr>
          <a:xfrm>
            <a:off x="692229" y="2322076"/>
            <a:ext cx="6524030" cy="2583894"/>
          </a:xfrm>
          <a:prstGeom prst="roundRect">
            <a:avLst>
              <a:gd name="adj" fmla="val 1148"/>
            </a:avLst>
          </a:prstGeom>
          <a:solidFill>
            <a:srgbClr val="4D1529"/>
          </a:solidFill>
          <a:ln/>
        </p:spPr>
      </p:sp>
      <p:sp>
        <p:nvSpPr>
          <p:cNvPr id="5" name="Shape 3"/>
          <p:cNvSpPr/>
          <p:nvPr/>
        </p:nvSpPr>
        <p:spPr>
          <a:xfrm>
            <a:off x="889992" y="2519839"/>
            <a:ext cx="593408" cy="593408"/>
          </a:xfrm>
          <a:prstGeom prst="roundRect">
            <a:avLst>
              <a:gd name="adj" fmla="val 15407756"/>
            </a:avLst>
          </a:prstGeom>
          <a:solidFill>
            <a:srgbClr val="FFB393"/>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053227" y="2682954"/>
            <a:ext cx="266938" cy="266938"/>
          </a:xfrm>
          <a:prstGeom prst="rect">
            <a:avLst/>
          </a:prstGeom>
        </p:spPr>
      </p:pic>
      <p:sp>
        <p:nvSpPr>
          <p:cNvPr id="7" name="Text 4"/>
          <p:cNvSpPr/>
          <p:nvPr/>
        </p:nvSpPr>
        <p:spPr>
          <a:xfrm>
            <a:off x="889992" y="3311009"/>
            <a:ext cx="2637353" cy="329565"/>
          </a:xfrm>
          <a:prstGeom prst="rect">
            <a:avLst/>
          </a:prstGeom>
          <a:noFill/>
          <a:ln/>
        </p:spPr>
        <p:txBody>
          <a:bodyPr wrap="none" lIns="0" tIns="0" rIns="0" bIns="0" rtlCol="0" anchor="t"/>
          <a:lstStyle/>
          <a:p>
            <a:pPr algn="l" indent="0" marL="0">
              <a:lnSpc>
                <a:spcPts val="2550"/>
              </a:lnSpc>
              <a:buNone/>
            </a:pPr>
            <a:r>
              <a:rPr lang="en-US" sz="2050" b="1" dirty="0">
                <a:solidFill>
                  <a:srgbClr val="F4CAB8"/>
                </a:solidFill>
                <a:latin typeface="Brygada 1918 Bold" pitchFamily="34" charset="0"/>
                <a:ea typeface="Brygada 1918 Bold" pitchFamily="34" charset="-122"/>
                <a:cs typeface="Brygada 1918 Bold" pitchFamily="34" charset="-120"/>
              </a:rPr>
              <a:t>Comprensibilidad</a:t>
            </a:r>
            <a:endParaRPr lang="en-US" sz="2050" dirty="0"/>
          </a:p>
        </p:txBody>
      </p:sp>
      <p:sp>
        <p:nvSpPr>
          <p:cNvPr id="8" name="Text 5"/>
          <p:cNvSpPr/>
          <p:nvPr/>
        </p:nvSpPr>
        <p:spPr>
          <a:xfrm>
            <a:off x="889992" y="3759160"/>
            <a:ext cx="6128504" cy="949047"/>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Mide la facilidad con la que los usuarios pueden entender si el software es adecuado para sus necesidades y cómo usarlo eficazmente.</a:t>
            </a:r>
            <a:endParaRPr lang="en-US" sz="1550" dirty="0"/>
          </a:p>
        </p:txBody>
      </p:sp>
      <p:sp>
        <p:nvSpPr>
          <p:cNvPr id="9" name="Shape 6"/>
          <p:cNvSpPr/>
          <p:nvPr/>
        </p:nvSpPr>
        <p:spPr>
          <a:xfrm>
            <a:off x="7414022" y="2322076"/>
            <a:ext cx="6524149" cy="2583894"/>
          </a:xfrm>
          <a:prstGeom prst="roundRect">
            <a:avLst>
              <a:gd name="adj" fmla="val 1148"/>
            </a:avLst>
          </a:prstGeom>
          <a:solidFill>
            <a:srgbClr val="4D1529"/>
          </a:solidFill>
          <a:ln/>
        </p:spPr>
      </p:sp>
      <p:sp>
        <p:nvSpPr>
          <p:cNvPr id="10" name="Shape 7"/>
          <p:cNvSpPr/>
          <p:nvPr/>
        </p:nvSpPr>
        <p:spPr>
          <a:xfrm>
            <a:off x="7611785" y="2519839"/>
            <a:ext cx="593408" cy="593408"/>
          </a:xfrm>
          <a:prstGeom prst="roundRect">
            <a:avLst>
              <a:gd name="adj" fmla="val 15407756"/>
            </a:avLst>
          </a:prstGeom>
          <a:solidFill>
            <a:srgbClr val="FFB393"/>
          </a:solidFill>
          <a:ln/>
        </p:spPr>
      </p:sp>
      <p:pic>
        <p:nvPicPr>
          <p:cNvPr id="1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75019" y="2682954"/>
            <a:ext cx="266938" cy="266938"/>
          </a:xfrm>
          <a:prstGeom prst="rect">
            <a:avLst/>
          </a:prstGeom>
        </p:spPr>
      </p:pic>
      <p:sp>
        <p:nvSpPr>
          <p:cNvPr id="12" name="Text 8"/>
          <p:cNvSpPr/>
          <p:nvPr/>
        </p:nvSpPr>
        <p:spPr>
          <a:xfrm>
            <a:off x="7611785" y="3311009"/>
            <a:ext cx="2637353" cy="329565"/>
          </a:xfrm>
          <a:prstGeom prst="rect">
            <a:avLst/>
          </a:prstGeom>
          <a:noFill/>
          <a:ln/>
        </p:spPr>
        <p:txBody>
          <a:bodyPr wrap="none" lIns="0" tIns="0" rIns="0" bIns="0" rtlCol="0" anchor="t"/>
          <a:lstStyle/>
          <a:p>
            <a:pPr algn="l" indent="0" marL="0">
              <a:lnSpc>
                <a:spcPts val="2550"/>
              </a:lnSpc>
              <a:buNone/>
            </a:pPr>
            <a:r>
              <a:rPr lang="en-US" sz="2050" b="1" dirty="0">
                <a:solidFill>
                  <a:srgbClr val="F4CAB8"/>
                </a:solidFill>
                <a:latin typeface="Brygada 1918 Bold" pitchFamily="34" charset="0"/>
                <a:ea typeface="Brygada 1918 Bold" pitchFamily="34" charset="-122"/>
                <a:cs typeface="Brygada 1918 Bold" pitchFamily="34" charset="-120"/>
              </a:rPr>
              <a:t>Aprendizaje</a:t>
            </a:r>
            <a:endParaRPr lang="en-US" sz="2050" dirty="0"/>
          </a:p>
        </p:txBody>
      </p:sp>
      <p:sp>
        <p:nvSpPr>
          <p:cNvPr id="13" name="Text 9"/>
          <p:cNvSpPr/>
          <p:nvPr/>
        </p:nvSpPr>
        <p:spPr>
          <a:xfrm>
            <a:off x="7611785" y="3759160"/>
            <a:ext cx="6128623" cy="632698"/>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Indica la facilidad con la que los nuevos usuarios pueden aprender a operar el software y dominar sus funciones.</a:t>
            </a:r>
            <a:endParaRPr lang="en-US" sz="1550" dirty="0"/>
          </a:p>
        </p:txBody>
      </p:sp>
      <p:sp>
        <p:nvSpPr>
          <p:cNvPr id="14" name="Shape 10"/>
          <p:cNvSpPr/>
          <p:nvPr/>
        </p:nvSpPr>
        <p:spPr>
          <a:xfrm>
            <a:off x="692229" y="5103733"/>
            <a:ext cx="6524030" cy="2583894"/>
          </a:xfrm>
          <a:prstGeom prst="roundRect">
            <a:avLst>
              <a:gd name="adj" fmla="val 1148"/>
            </a:avLst>
          </a:prstGeom>
          <a:solidFill>
            <a:srgbClr val="4D1529"/>
          </a:solidFill>
          <a:ln/>
        </p:spPr>
      </p:sp>
      <p:sp>
        <p:nvSpPr>
          <p:cNvPr id="15" name="Shape 11"/>
          <p:cNvSpPr/>
          <p:nvPr/>
        </p:nvSpPr>
        <p:spPr>
          <a:xfrm>
            <a:off x="889992" y="5301496"/>
            <a:ext cx="593408" cy="593408"/>
          </a:xfrm>
          <a:prstGeom prst="roundRect">
            <a:avLst>
              <a:gd name="adj" fmla="val 15407756"/>
            </a:avLst>
          </a:prstGeom>
          <a:solidFill>
            <a:srgbClr val="FFB393"/>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3227" y="5464612"/>
            <a:ext cx="266938" cy="266938"/>
          </a:xfrm>
          <a:prstGeom prst="rect">
            <a:avLst/>
          </a:prstGeom>
        </p:spPr>
      </p:pic>
      <p:sp>
        <p:nvSpPr>
          <p:cNvPr id="17" name="Text 12"/>
          <p:cNvSpPr/>
          <p:nvPr/>
        </p:nvSpPr>
        <p:spPr>
          <a:xfrm>
            <a:off x="889992" y="6092666"/>
            <a:ext cx="2637353" cy="329565"/>
          </a:xfrm>
          <a:prstGeom prst="rect">
            <a:avLst/>
          </a:prstGeom>
          <a:noFill/>
          <a:ln/>
        </p:spPr>
        <p:txBody>
          <a:bodyPr wrap="none" lIns="0" tIns="0" rIns="0" bIns="0" rtlCol="0" anchor="t"/>
          <a:lstStyle/>
          <a:p>
            <a:pPr algn="l" indent="0" marL="0">
              <a:lnSpc>
                <a:spcPts val="2550"/>
              </a:lnSpc>
              <a:buNone/>
            </a:pPr>
            <a:r>
              <a:rPr lang="en-US" sz="2050" b="1" dirty="0">
                <a:solidFill>
                  <a:srgbClr val="F4CAB8"/>
                </a:solidFill>
                <a:latin typeface="Brygada 1918 Bold" pitchFamily="34" charset="0"/>
                <a:ea typeface="Brygada 1918 Bold" pitchFamily="34" charset="-122"/>
                <a:cs typeface="Brygada 1918 Bold" pitchFamily="34" charset="-120"/>
              </a:rPr>
              <a:t>Operabilidad</a:t>
            </a:r>
            <a:endParaRPr lang="en-US" sz="2050" dirty="0"/>
          </a:p>
        </p:txBody>
      </p:sp>
      <p:sp>
        <p:nvSpPr>
          <p:cNvPr id="18" name="Text 13"/>
          <p:cNvSpPr/>
          <p:nvPr/>
        </p:nvSpPr>
        <p:spPr>
          <a:xfrm>
            <a:off x="889992" y="6540818"/>
            <a:ext cx="6128504" cy="949047"/>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Refleja la capacidad del software para ser operado y controlado por el usuario, facilitando la ejecución de tareas sin esfuerzo.</a:t>
            </a:r>
            <a:endParaRPr lang="en-US" sz="1550" dirty="0"/>
          </a:p>
        </p:txBody>
      </p:sp>
      <p:sp>
        <p:nvSpPr>
          <p:cNvPr id="19" name="Shape 14"/>
          <p:cNvSpPr/>
          <p:nvPr/>
        </p:nvSpPr>
        <p:spPr>
          <a:xfrm>
            <a:off x="7414022" y="5103733"/>
            <a:ext cx="6524149" cy="2583894"/>
          </a:xfrm>
          <a:prstGeom prst="roundRect">
            <a:avLst>
              <a:gd name="adj" fmla="val 1148"/>
            </a:avLst>
          </a:prstGeom>
          <a:solidFill>
            <a:srgbClr val="4D1529"/>
          </a:solidFill>
          <a:ln/>
        </p:spPr>
      </p:sp>
      <p:sp>
        <p:nvSpPr>
          <p:cNvPr id="20" name="Shape 15"/>
          <p:cNvSpPr/>
          <p:nvPr/>
        </p:nvSpPr>
        <p:spPr>
          <a:xfrm>
            <a:off x="7611785" y="5301496"/>
            <a:ext cx="593408" cy="593408"/>
          </a:xfrm>
          <a:prstGeom prst="roundRect">
            <a:avLst>
              <a:gd name="adj" fmla="val 15407756"/>
            </a:avLst>
          </a:prstGeom>
          <a:solidFill>
            <a:srgbClr val="FFB393"/>
          </a:solidFill>
          <a:ln/>
        </p:spPr>
      </p:sp>
      <p:pic>
        <p:nvPicPr>
          <p:cNvPr id="21"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75019" y="5464612"/>
            <a:ext cx="266938" cy="266938"/>
          </a:xfrm>
          <a:prstGeom prst="rect">
            <a:avLst/>
          </a:prstGeom>
        </p:spPr>
      </p:pic>
      <p:sp>
        <p:nvSpPr>
          <p:cNvPr id="22" name="Text 16"/>
          <p:cNvSpPr/>
          <p:nvPr/>
        </p:nvSpPr>
        <p:spPr>
          <a:xfrm>
            <a:off x="7611785" y="6092666"/>
            <a:ext cx="2637353" cy="329565"/>
          </a:xfrm>
          <a:prstGeom prst="rect">
            <a:avLst/>
          </a:prstGeom>
          <a:noFill/>
          <a:ln/>
        </p:spPr>
        <p:txBody>
          <a:bodyPr wrap="none" lIns="0" tIns="0" rIns="0" bIns="0" rtlCol="0" anchor="t"/>
          <a:lstStyle/>
          <a:p>
            <a:pPr algn="l" indent="0" marL="0">
              <a:lnSpc>
                <a:spcPts val="2550"/>
              </a:lnSpc>
              <a:buNone/>
            </a:pPr>
            <a:r>
              <a:rPr lang="en-US" sz="2050" b="1" dirty="0">
                <a:solidFill>
                  <a:srgbClr val="F4CAB8"/>
                </a:solidFill>
                <a:latin typeface="Brygada 1918 Bold" pitchFamily="34" charset="0"/>
                <a:ea typeface="Brygada 1918 Bold" pitchFamily="34" charset="-122"/>
                <a:cs typeface="Brygada 1918 Bold" pitchFamily="34" charset="-120"/>
              </a:rPr>
              <a:t>Atractivo</a:t>
            </a:r>
            <a:endParaRPr lang="en-US" sz="2050" dirty="0"/>
          </a:p>
        </p:txBody>
      </p:sp>
      <p:sp>
        <p:nvSpPr>
          <p:cNvPr id="23" name="Text 17"/>
          <p:cNvSpPr/>
          <p:nvPr/>
        </p:nvSpPr>
        <p:spPr>
          <a:xfrm>
            <a:off x="7611785" y="6540818"/>
            <a:ext cx="6128623" cy="949047"/>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Describe el grado en que el software es estéticamente agradable y genera una actitud positiva en el usuario, fomentando su uso.</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49260" y="1978700"/>
            <a:ext cx="7039570" cy="570905"/>
          </a:xfrm>
          <a:prstGeom prst="rect">
            <a:avLst/>
          </a:prstGeom>
          <a:noFill/>
          <a:ln/>
        </p:spPr>
        <p:txBody>
          <a:bodyPr wrap="none" lIns="0" tIns="0" rIns="0" bIns="0" rtlCol="0" anchor="t"/>
          <a:lstStyle/>
          <a:p>
            <a:pPr algn="l" indent="0" marL="0">
              <a:lnSpc>
                <a:spcPts val="4450"/>
              </a:lnSpc>
              <a:buNone/>
            </a:pPr>
            <a:r>
              <a:rPr lang="en-US" sz="3550" b="1" dirty="0">
                <a:solidFill>
                  <a:srgbClr val="FFB393"/>
                </a:solidFill>
                <a:latin typeface="Brygada 1918 Bold" pitchFamily="34" charset="0"/>
                <a:ea typeface="Brygada 1918 Bold" pitchFamily="34" charset="-122"/>
                <a:cs typeface="Brygada 1918 Bold" pitchFamily="34" charset="-120"/>
              </a:rPr>
              <a:t>Subcaracterísticas de Eficiencia</a:t>
            </a:r>
            <a:endParaRPr lang="en-US" sz="3550" dirty="0"/>
          </a:p>
        </p:txBody>
      </p:sp>
      <p:sp>
        <p:nvSpPr>
          <p:cNvPr id="3" name="Text 1"/>
          <p:cNvSpPr/>
          <p:nvPr/>
        </p:nvSpPr>
        <p:spPr>
          <a:xfrm>
            <a:off x="749260" y="2977753"/>
            <a:ext cx="13131879"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eficiencia es crucial para el rendimiento y la experiencia del usuario. Evalúa la relación entre el nivel de rendimiento del software y la cantidad de recursos utilizados bajo ciertas condiciones.</a:t>
            </a:r>
            <a:endParaRPr lang="en-US" sz="1650" dirty="0"/>
          </a:p>
        </p:txBody>
      </p:sp>
      <p:sp>
        <p:nvSpPr>
          <p:cNvPr id="4" name="Text 2"/>
          <p:cNvSpPr/>
          <p:nvPr/>
        </p:nvSpPr>
        <p:spPr>
          <a:xfrm>
            <a:off x="749260" y="4117538"/>
            <a:ext cx="3776067" cy="356830"/>
          </a:xfrm>
          <a:prstGeom prst="rect">
            <a:avLst/>
          </a:prstGeom>
          <a:noFill/>
          <a:ln/>
        </p:spPr>
        <p:txBody>
          <a:bodyPr wrap="none" lIns="0" tIns="0" rIns="0" bIns="0" rtlCol="0" anchor="t"/>
          <a:lstStyle/>
          <a:p>
            <a:pPr algn="l" indent="0" marL="0">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Comportamiento Temporal</a:t>
            </a:r>
            <a:endParaRPr lang="en-US" sz="2200" dirty="0"/>
          </a:p>
        </p:txBody>
      </p:sp>
      <p:sp>
        <p:nvSpPr>
          <p:cNvPr id="5" name="Text 3"/>
          <p:cNvSpPr/>
          <p:nvPr/>
        </p:nvSpPr>
        <p:spPr>
          <a:xfrm>
            <a:off x="749260" y="4688443"/>
            <a:ext cx="6304836" cy="1369695"/>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Capacidad del software para proporcionar tiempos de respuesta y procesamiento adecuados al realizar sus funciones, bajo condiciones y recursos especificados. Un software eficiente debe ejecutar sus tareas rápidamente.</a:t>
            </a:r>
            <a:endParaRPr lang="en-US" sz="1650" dirty="0"/>
          </a:p>
        </p:txBody>
      </p:sp>
      <p:sp>
        <p:nvSpPr>
          <p:cNvPr id="6" name="Text 4"/>
          <p:cNvSpPr/>
          <p:nvPr/>
        </p:nvSpPr>
        <p:spPr>
          <a:xfrm>
            <a:off x="7583924" y="4117538"/>
            <a:ext cx="3205043" cy="356830"/>
          </a:xfrm>
          <a:prstGeom prst="rect">
            <a:avLst/>
          </a:prstGeom>
          <a:noFill/>
          <a:ln/>
        </p:spPr>
        <p:txBody>
          <a:bodyPr wrap="none" lIns="0" tIns="0" rIns="0" bIns="0" rtlCol="0" anchor="t"/>
          <a:lstStyle/>
          <a:p>
            <a:pPr algn="l" indent="0" marL="0">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Utilización de Recursos</a:t>
            </a:r>
            <a:endParaRPr lang="en-US" sz="2200" dirty="0"/>
          </a:p>
        </p:txBody>
      </p:sp>
      <p:sp>
        <p:nvSpPr>
          <p:cNvPr id="7" name="Text 5"/>
          <p:cNvSpPr/>
          <p:nvPr/>
        </p:nvSpPr>
        <p:spPr>
          <a:xfrm>
            <a:off x="7583924" y="4688443"/>
            <a:ext cx="6304836" cy="1369695"/>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Capacidad del software para utilizar las cantidades y tipos de recursos apropiados cuando realiza sus funciones bajo condiciones y recursos especificados. Esto incluye CPU, memoria, disco y red.</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38307" y="587931"/>
            <a:ext cx="8168283" cy="562570"/>
          </a:xfrm>
          <a:prstGeom prst="rect">
            <a:avLst/>
          </a:prstGeom>
          <a:noFill/>
          <a:ln/>
        </p:spPr>
        <p:txBody>
          <a:bodyPr wrap="none" lIns="0" tIns="0" rIns="0" bIns="0" rtlCol="0" anchor="t"/>
          <a:lstStyle/>
          <a:p>
            <a:pPr algn="l" indent="0" marL="0">
              <a:lnSpc>
                <a:spcPts val="4400"/>
              </a:lnSpc>
              <a:buNone/>
            </a:pPr>
            <a:r>
              <a:rPr lang="en-US" sz="3500" b="1" dirty="0">
                <a:solidFill>
                  <a:srgbClr val="FFB393"/>
                </a:solidFill>
                <a:latin typeface="Brygada 1918 Bold" pitchFamily="34" charset="0"/>
                <a:ea typeface="Brygada 1918 Bold" pitchFamily="34" charset="-122"/>
                <a:cs typeface="Brygada 1918 Bold" pitchFamily="34" charset="-120"/>
              </a:rPr>
              <a:t>Subcaracterísticas de Mantenibilidad</a:t>
            </a:r>
            <a:endParaRPr lang="en-US" sz="3500" dirty="0"/>
          </a:p>
        </p:txBody>
      </p:sp>
      <p:sp>
        <p:nvSpPr>
          <p:cNvPr id="3" name="Text 1"/>
          <p:cNvSpPr/>
          <p:nvPr/>
        </p:nvSpPr>
        <p:spPr>
          <a:xfrm>
            <a:off x="738307" y="1572339"/>
            <a:ext cx="13153787" cy="675084"/>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mantenibilidad es crucial para la longevidad y adaptabilidad del software. Sus subcaracterísticas definen la facilidad con la que el software puede ser modificado, entendido y probado a lo largo de su ciclo de vida.</a:t>
            </a:r>
            <a:endParaRPr lang="en-US" sz="1650" dirty="0"/>
          </a:p>
        </p:txBody>
      </p:sp>
      <p:pic>
        <p:nvPicPr>
          <p:cNvPr id="4"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38307" y="2511028"/>
            <a:ext cx="210860" cy="210860"/>
          </a:xfrm>
          <a:prstGeom prst="rect">
            <a:avLst/>
          </a:prstGeom>
        </p:spPr>
      </p:pic>
      <p:sp>
        <p:nvSpPr>
          <p:cNvPr id="5" name="Shape 2"/>
          <p:cNvSpPr/>
          <p:nvPr/>
        </p:nvSpPr>
        <p:spPr>
          <a:xfrm>
            <a:off x="738307" y="2820233"/>
            <a:ext cx="6471404" cy="22860"/>
          </a:xfrm>
          <a:prstGeom prst="rect">
            <a:avLst/>
          </a:prstGeom>
          <a:solidFill>
            <a:srgbClr val="FFB393"/>
          </a:solidFill>
          <a:ln/>
        </p:spPr>
      </p:sp>
      <p:sp>
        <p:nvSpPr>
          <p:cNvPr id="6" name="Text 3"/>
          <p:cNvSpPr/>
          <p:nvPr/>
        </p:nvSpPr>
        <p:spPr>
          <a:xfrm>
            <a:off x="738307" y="2971324"/>
            <a:ext cx="2812971" cy="351592"/>
          </a:xfrm>
          <a:prstGeom prst="rect">
            <a:avLst/>
          </a:prstGeom>
          <a:noFill/>
          <a:ln/>
        </p:spPr>
        <p:txBody>
          <a:bodyPr wrap="none" lIns="0" tIns="0" rIns="0" bIns="0" rtlCol="0" anchor="t"/>
          <a:lstStyle/>
          <a:p>
            <a:pPr algn="l" indent="0" marL="0">
              <a:lnSpc>
                <a:spcPts val="2750"/>
              </a:lnSpc>
              <a:buNone/>
            </a:pPr>
            <a:r>
              <a:rPr lang="en-US" sz="2200" b="1" dirty="0">
                <a:solidFill>
                  <a:srgbClr val="F4CAB8"/>
                </a:solidFill>
                <a:latin typeface="Brygada 1918 Bold" pitchFamily="34" charset="0"/>
                <a:ea typeface="Brygada 1918 Bold" pitchFamily="34" charset="-122"/>
                <a:cs typeface="Brygada 1918 Bold" pitchFamily="34" charset="-120"/>
              </a:rPr>
              <a:t>Analizabilidad</a:t>
            </a:r>
            <a:endParaRPr lang="en-US" sz="2200" dirty="0"/>
          </a:p>
        </p:txBody>
      </p:sp>
      <p:sp>
        <p:nvSpPr>
          <p:cNvPr id="7" name="Text 4"/>
          <p:cNvSpPr/>
          <p:nvPr/>
        </p:nvSpPr>
        <p:spPr>
          <a:xfrm>
            <a:off x="738307" y="3449479"/>
            <a:ext cx="6471404" cy="1350169"/>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Se refiere a la facilidad con la que se puede diagnosticar el código fuente para identificar las causas de fallos o deficiencias, así como para determinar las partes que necesitan ser modificadas.</a:t>
            </a:r>
            <a:endParaRPr lang="en-US" sz="1650" dirty="0"/>
          </a:p>
        </p:txBody>
      </p:sp>
      <p:pic>
        <p:nvPicPr>
          <p:cNvPr id="8"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20570" y="2511028"/>
            <a:ext cx="210860" cy="210860"/>
          </a:xfrm>
          <a:prstGeom prst="rect">
            <a:avLst/>
          </a:prstGeom>
        </p:spPr>
      </p:pic>
      <p:sp>
        <p:nvSpPr>
          <p:cNvPr id="9" name="Shape 5"/>
          <p:cNvSpPr/>
          <p:nvPr/>
        </p:nvSpPr>
        <p:spPr>
          <a:xfrm>
            <a:off x="7420570" y="2820233"/>
            <a:ext cx="6471523" cy="22860"/>
          </a:xfrm>
          <a:prstGeom prst="rect">
            <a:avLst/>
          </a:prstGeom>
          <a:solidFill>
            <a:srgbClr val="FFB393"/>
          </a:solidFill>
          <a:ln/>
        </p:spPr>
      </p:sp>
      <p:sp>
        <p:nvSpPr>
          <p:cNvPr id="10" name="Text 6"/>
          <p:cNvSpPr/>
          <p:nvPr/>
        </p:nvSpPr>
        <p:spPr>
          <a:xfrm>
            <a:off x="7420570" y="2971324"/>
            <a:ext cx="2812971" cy="351592"/>
          </a:xfrm>
          <a:prstGeom prst="rect">
            <a:avLst/>
          </a:prstGeom>
          <a:noFill/>
          <a:ln/>
        </p:spPr>
        <p:txBody>
          <a:bodyPr wrap="none" lIns="0" tIns="0" rIns="0" bIns="0" rtlCol="0" anchor="t"/>
          <a:lstStyle/>
          <a:p>
            <a:pPr algn="l" indent="0" marL="0">
              <a:lnSpc>
                <a:spcPts val="2750"/>
              </a:lnSpc>
              <a:buNone/>
            </a:pPr>
            <a:r>
              <a:rPr lang="en-US" sz="2200" b="1" dirty="0">
                <a:solidFill>
                  <a:srgbClr val="F4CAB8"/>
                </a:solidFill>
                <a:latin typeface="Brygada 1918 Bold" pitchFamily="34" charset="0"/>
                <a:ea typeface="Brygada 1918 Bold" pitchFamily="34" charset="-122"/>
                <a:cs typeface="Brygada 1918 Bold" pitchFamily="34" charset="-120"/>
              </a:rPr>
              <a:t>Cambiabilidad</a:t>
            </a:r>
            <a:endParaRPr lang="en-US" sz="2200" dirty="0"/>
          </a:p>
        </p:txBody>
      </p:sp>
      <p:sp>
        <p:nvSpPr>
          <p:cNvPr id="11" name="Text 7"/>
          <p:cNvSpPr/>
          <p:nvPr/>
        </p:nvSpPr>
        <p:spPr>
          <a:xfrm>
            <a:off x="7420570" y="3449479"/>
            <a:ext cx="6471523" cy="1350169"/>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Indica la facilidad con la que el software puede ser modificado (correcciones, adaptaciones o mejoras) una vez que la necesidad de cambio ha sido identificada e implementada.</a:t>
            </a:r>
            <a:endParaRPr lang="en-US" sz="1650" dirty="0"/>
          </a:p>
        </p:txBody>
      </p:sp>
      <p:pic>
        <p:nvPicPr>
          <p:cNvPr id="12"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38307" y="5194935"/>
            <a:ext cx="210860" cy="210860"/>
          </a:xfrm>
          <a:prstGeom prst="rect">
            <a:avLst/>
          </a:prstGeom>
        </p:spPr>
      </p:pic>
      <p:sp>
        <p:nvSpPr>
          <p:cNvPr id="13" name="Shape 8"/>
          <p:cNvSpPr/>
          <p:nvPr/>
        </p:nvSpPr>
        <p:spPr>
          <a:xfrm>
            <a:off x="738307" y="5504140"/>
            <a:ext cx="6471404" cy="22860"/>
          </a:xfrm>
          <a:prstGeom prst="rect">
            <a:avLst/>
          </a:prstGeom>
          <a:solidFill>
            <a:srgbClr val="FFB393"/>
          </a:solidFill>
          <a:ln/>
        </p:spPr>
      </p:sp>
      <p:sp>
        <p:nvSpPr>
          <p:cNvPr id="14" name="Text 9"/>
          <p:cNvSpPr/>
          <p:nvPr/>
        </p:nvSpPr>
        <p:spPr>
          <a:xfrm>
            <a:off x="738307" y="5655231"/>
            <a:ext cx="2812971" cy="351592"/>
          </a:xfrm>
          <a:prstGeom prst="rect">
            <a:avLst/>
          </a:prstGeom>
          <a:noFill/>
          <a:ln/>
        </p:spPr>
        <p:txBody>
          <a:bodyPr wrap="none" lIns="0" tIns="0" rIns="0" bIns="0" rtlCol="0" anchor="t"/>
          <a:lstStyle/>
          <a:p>
            <a:pPr algn="l" indent="0" marL="0">
              <a:lnSpc>
                <a:spcPts val="2750"/>
              </a:lnSpc>
              <a:buNone/>
            </a:pPr>
            <a:r>
              <a:rPr lang="en-US" sz="2200" b="1" dirty="0">
                <a:solidFill>
                  <a:srgbClr val="F4CAB8"/>
                </a:solidFill>
                <a:latin typeface="Brygada 1918 Bold" pitchFamily="34" charset="0"/>
                <a:ea typeface="Brygada 1918 Bold" pitchFamily="34" charset="-122"/>
                <a:cs typeface="Brygada 1918 Bold" pitchFamily="34" charset="-120"/>
              </a:rPr>
              <a:t>Estabilidad</a:t>
            </a:r>
            <a:endParaRPr lang="en-US" sz="2200" dirty="0"/>
          </a:p>
        </p:txBody>
      </p:sp>
      <p:sp>
        <p:nvSpPr>
          <p:cNvPr id="15" name="Text 10"/>
          <p:cNvSpPr/>
          <p:nvPr/>
        </p:nvSpPr>
        <p:spPr>
          <a:xfrm>
            <a:off x="738307" y="6133386"/>
            <a:ext cx="6471404" cy="1350169"/>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Mide la capacidad del software para evitar efectos inesperados al realizar modificaciones. Un software estable minimiza el riesgo de introducir nuevos errores o regresiones al cambiar partes existentes.</a:t>
            </a:r>
            <a:endParaRPr lang="en-US" sz="1650" dirty="0"/>
          </a:p>
        </p:txBody>
      </p:sp>
      <p:pic>
        <p:nvPicPr>
          <p:cNvPr id="16"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20570" y="5194935"/>
            <a:ext cx="210860" cy="210860"/>
          </a:xfrm>
          <a:prstGeom prst="rect">
            <a:avLst/>
          </a:prstGeom>
        </p:spPr>
      </p:pic>
      <p:sp>
        <p:nvSpPr>
          <p:cNvPr id="17" name="Shape 11"/>
          <p:cNvSpPr/>
          <p:nvPr/>
        </p:nvSpPr>
        <p:spPr>
          <a:xfrm>
            <a:off x="7420570" y="5504140"/>
            <a:ext cx="6471523" cy="22860"/>
          </a:xfrm>
          <a:prstGeom prst="rect">
            <a:avLst/>
          </a:prstGeom>
          <a:solidFill>
            <a:srgbClr val="FFB393"/>
          </a:solidFill>
          <a:ln/>
        </p:spPr>
      </p:sp>
      <p:sp>
        <p:nvSpPr>
          <p:cNvPr id="18" name="Text 12"/>
          <p:cNvSpPr/>
          <p:nvPr/>
        </p:nvSpPr>
        <p:spPr>
          <a:xfrm>
            <a:off x="7420570" y="5655231"/>
            <a:ext cx="2812971" cy="351592"/>
          </a:xfrm>
          <a:prstGeom prst="rect">
            <a:avLst/>
          </a:prstGeom>
          <a:noFill/>
          <a:ln/>
        </p:spPr>
        <p:txBody>
          <a:bodyPr wrap="none" lIns="0" tIns="0" rIns="0" bIns="0" rtlCol="0" anchor="t"/>
          <a:lstStyle/>
          <a:p>
            <a:pPr algn="l" indent="0" marL="0">
              <a:lnSpc>
                <a:spcPts val="2750"/>
              </a:lnSpc>
              <a:buNone/>
            </a:pPr>
            <a:r>
              <a:rPr lang="en-US" sz="2200" b="1" dirty="0">
                <a:solidFill>
                  <a:srgbClr val="F4CAB8"/>
                </a:solidFill>
                <a:latin typeface="Brygada 1918 Bold" pitchFamily="34" charset="0"/>
                <a:ea typeface="Brygada 1918 Bold" pitchFamily="34" charset="-122"/>
                <a:cs typeface="Brygada 1918 Bold" pitchFamily="34" charset="-120"/>
              </a:rPr>
              <a:t>Facilidad de prueba</a:t>
            </a:r>
            <a:endParaRPr lang="en-US" sz="2200" dirty="0"/>
          </a:p>
        </p:txBody>
      </p:sp>
      <p:sp>
        <p:nvSpPr>
          <p:cNvPr id="19" name="Text 13"/>
          <p:cNvSpPr/>
          <p:nvPr/>
        </p:nvSpPr>
        <p:spPr>
          <a:xfrm>
            <a:off x="7420570" y="6133386"/>
            <a:ext cx="6471523" cy="1350169"/>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Describe la facilidad con la que el software puede ser validado para confirmar que las modificaciones realizadas funcionan correctamente y no han afectado negativamente a otras funcionalidades.</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92229" y="543878"/>
            <a:ext cx="7059097" cy="527447"/>
          </a:xfrm>
          <a:prstGeom prst="rect">
            <a:avLst/>
          </a:prstGeom>
          <a:noFill/>
          <a:ln/>
        </p:spPr>
        <p:txBody>
          <a:bodyPr wrap="none" lIns="0" tIns="0" rIns="0" bIns="0" rtlCol="0" anchor="t"/>
          <a:lstStyle/>
          <a:p>
            <a:pPr algn="l" indent="0" marL="0">
              <a:lnSpc>
                <a:spcPts val="4150"/>
              </a:lnSpc>
              <a:buNone/>
            </a:pPr>
            <a:r>
              <a:rPr lang="en-US" sz="3300" b="1" dirty="0">
                <a:solidFill>
                  <a:srgbClr val="FFB393"/>
                </a:solidFill>
                <a:latin typeface="Brygada 1918 Bold" pitchFamily="34" charset="0"/>
                <a:ea typeface="Brygada 1918 Bold" pitchFamily="34" charset="-122"/>
                <a:cs typeface="Brygada 1918 Bold" pitchFamily="34" charset="-120"/>
              </a:rPr>
              <a:t>Subcaracterísticas de Portabilidad</a:t>
            </a:r>
            <a:endParaRPr lang="en-US" sz="3300" dirty="0"/>
          </a:p>
        </p:txBody>
      </p:sp>
      <p:sp>
        <p:nvSpPr>
          <p:cNvPr id="3" name="Text 1"/>
          <p:cNvSpPr/>
          <p:nvPr/>
        </p:nvSpPr>
        <p:spPr>
          <a:xfrm>
            <a:off x="692229" y="1466850"/>
            <a:ext cx="13245941" cy="632698"/>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La portabilidad garantiza que el software pueda ser transferido y utilizado en diferentes entornos con facilidad. Estas subcaracterísticas detallan la flexibilidad y adaptabilidad del producto en distintas configuraciones.</a:t>
            </a:r>
            <a:endParaRPr lang="en-US" sz="1550" dirty="0"/>
          </a:p>
        </p:txBody>
      </p:sp>
      <p:sp>
        <p:nvSpPr>
          <p:cNvPr id="4" name="Shape 2"/>
          <p:cNvSpPr/>
          <p:nvPr/>
        </p:nvSpPr>
        <p:spPr>
          <a:xfrm>
            <a:off x="692229" y="2322076"/>
            <a:ext cx="6524030" cy="2583894"/>
          </a:xfrm>
          <a:prstGeom prst="roundRect">
            <a:avLst>
              <a:gd name="adj" fmla="val 1148"/>
            </a:avLst>
          </a:prstGeom>
          <a:solidFill>
            <a:srgbClr val="4D1529"/>
          </a:solidFill>
          <a:ln/>
        </p:spPr>
      </p:sp>
      <p:sp>
        <p:nvSpPr>
          <p:cNvPr id="5" name="Shape 3"/>
          <p:cNvSpPr/>
          <p:nvPr/>
        </p:nvSpPr>
        <p:spPr>
          <a:xfrm>
            <a:off x="889992" y="2519839"/>
            <a:ext cx="593408" cy="593408"/>
          </a:xfrm>
          <a:prstGeom prst="roundRect">
            <a:avLst>
              <a:gd name="adj" fmla="val 15407756"/>
            </a:avLst>
          </a:prstGeom>
          <a:solidFill>
            <a:srgbClr val="FFB393"/>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053227" y="2682954"/>
            <a:ext cx="266938" cy="266938"/>
          </a:xfrm>
          <a:prstGeom prst="rect">
            <a:avLst/>
          </a:prstGeom>
        </p:spPr>
      </p:pic>
      <p:sp>
        <p:nvSpPr>
          <p:cNvPr id="7" name="Text 4"/>
          <p:cNvSpPr/>
          <p:nvPr/>
        </p:nvSpPr>
        <p:spPr>
          <a:xfrm>
            <a:off x="889992" y="3311009"/>
            <a:ext cx="2637353" cy="329565"/>
          </a:xfrm>
          <a:prstGeom prst="rect">
            <a:avLst/>
          </a:prstGeom>
          <a:noFill/>
          <a:ln/>
        </p:spPr>
        <p:txBody>
          <a:bodyPr wrap="none" lIns="0" tIns="0" rIns="0" bIns="0" rtlCol="0" anchor="t"/>
          <a:lstStyle/>
          <a:p>
            <a:pPr algn="l" indent="0" marL="0">
              <a:lnSpc>
                <a:spcPts val="2550"/>
              </a:lnSpc>
              <a:buNone/>
            </a:pPr>
            <a:r>
              <a:rPr lang="en-US" sz="2050" b="1" dirty="0">
                <a:solidFill>
                  <a:srgbClr val="F4CAB8"/>
                </a:solidFill>
                <a:latin typeface="Brygada 1918 Bold" pitchFamily="34" charset="0"/>
                <a:ea typeface="Brygada 1918 Bold" pitchFamily="34" charset="-122"/>
                <a:cs typeface="Brygada 1918 Bold" pitchFamily="34" charset="-120"/>
              </a:rPr>
              <a:t>Adaptabilidad</a:t>
            </a:r>
            <a:endParaRPr lang="en-US" sz="2050" dirty="0"/>
          </a:p>
        </p:txBody>
      </p:sp>
      <p:sp>
        <p:nvSpPr>
          <p:cNvPr id="8" name="Text 5"/>
          <p:cNvSpPr/>
          <p:nvPr/>
        </p:nvSpPr>
        <p:spPr>
          <a:xfrm>
            <a:off x="889992" y="3759160"/>
            <a:ext cx="6128504" cy="949047"/>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Capacidad del software para adaptarse a diferentes entornos, configuraciones o requisitos técnicos, sin necesidad de grandes modificaciones.</a:t>
            </a:r>
            <a:endParaRPr lang="en-US" sz="1550" dirty="0"/>
          </a:p>
        </p:txBody>
      </p:sp>
      <p:sp>
        <p:nvSpPr>
          <p:cNvPr id="9" name="Shape 6"/>
          <p:cNvSpPr/>
          <p:nvPr/>
        </p:nvSpPr>
        <p:spPr>
          <a:xfrm>
            <a:off x="7414022" y="2322076"/>
            <a:ext cx="6524149" cy="2583894"/>
          </a:xfrm>
          <a:prstGeom prst="roundRect">
            <a:avLst>
              <a:gd name="adj" fmla="val 1148"/>
            </a:avLst>
          </a:prstGeom>
          <a:solidFill>
            <a:srgbClr val="4D1529"/>
          </a:solidFill>
          <a:ln/>
        </p:spPr>
      </p:sp>
      <p:sp>
        <p:nvSpPr>
          <p:cNvPr id="10" name="Shape 7"/>
          <p:cNvSpPr/>
          <p:nvPr/>
        </p:nvSpPr>
        <p:spPr>
          <a:xfrm>
            <a:off x="7611785" y="2519839"/>
            <a:ext cx="593408" cy="593408"/>
          </a:xfrm>
          <a:prstGeom prst="roundRect">
            <a:avLst>
              <a:gd name="adj" fmla="val 15407756"/>
            </a:avLst>
          </a:prstGeom>
          <a:solidFill>
            <a:srgbClr val="FFB393"/>
          </a:solidFill>
          <a:ln/>
        </p:spPr>
      </p:sp>
      <p:pic>
        <p:nvPicPr>
          <p:cNvPr id="1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75019" y="2682954"/>
            <a:ext cx="266938" cy="266938"/>
          </a:xfrm>
          <a:prstGeom prst="rect">
            <a:avLst/>
          </a:prstGeom>
        </p:spPr>
      </p:pic>
      <p:sp>
        <p:nvSpPr>
          <p:cNvPr id="12" name="Text 8"/>
          <p:cNvSpPr/>
          <p:nvPr/>
        </p:nvSpPr>
        <p:spPr>
          <a:xfrm>
            <a:off x="7611785" y="3311009"/>
            <a:ext cx="2637353" cy="329565"/>
          </a:xfrm>
          <a:prstGeom prst="rect">
            <a:avLst/>
          </a:prstGeom>
          <a:noFill/>
          <a:ln/>
        </p:spPr>
        <p:txBody>
          <a:bodyPr wrap="none" lIns="0" tIns="0" rIns="0" bIns="0" rtlCol="0" anchor="t"/>
          <a:lstStyle/>
          <a:p>
            <a:pPr algn="l" indent="0" marL="0">
              <a:lnSpc>
                <a:spcPts val="2550"/>
              </a:lnSpc>
              <a:buNone/>
            </a:pPr>
            <a:r>
              <a:rPr lang="en-US" sz="2050" b="1" dirty="0">
                <a:solidFill>
                  <a:srgbClr val="F4CAB8"/>
                </a:solidFill>
                <a:latin typeface="Brygada 1918 Bold" pitchFamily="34" charset="0"/>
                <a:ea typeface="Brygada 1918 Bold" pitchFamily="34" charset="-122"/>
                <a:cs typeface="Brygada 1918 Bold" pitchFamily="34" charset="-120"/>
              </a:rPr>
              <a:t>Instalabilidad</a:t>
            </a:r>
            <a:endParaRPr lang="en-US" sz="2050" dirty="0"/>
          </a:p>
        </p:txBody>
      </p:sp>
      <p:sp>
        <p:nvSpPr>
          <p:cNvPr id="13" name="Text 9"/>
          <p:cNvSpPr/>
          <p:nvPr/>
        </p:nvSpPr>
        <p:spPr>
          <a:xfrm>
            <a:off x="7611785" y="3759160"/>
            <a:ext cx="6128623" cy="949047"/>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Facilidad con la que el software puede ser instalado y configurado en un entorno determinado, incluyendo la facilidad de su primera instalación y reinstalación.</a:t>
            </a:r>
            <a:endParaRPr lang="en-US" sz="1550" dirty="0"/>
          </a:p>
        </p:txBody>
      </p:sp>
      <p:sp>
        <p:nvSpPr>
          <p:cNvPr id="14" name="Shape 10"/>
          <p:cNvSpPr/>
          <p:nvPr/>
        </p:nvSpPr>
        <p:spPr>
          <a:xfrm>
            <a:off x="692229" y="5103733"/>
            <a:ext cx="6524030" cy="2583894"/>
          </a:xfrm>
          <a:prstGeom prst="roundRect">
            <a:avLst>
              <a:gd name="adj" fmla="val 1148"/>
            </a:avLst>
          </a:prstGeom>
          <a:solidFill>
            <a:srgbClr val="4D1529"/>
          </a:solidFill>
          <a:ln/>
        </p:spPr>
      </p:sp>
      <p:sp>
        <p:nvSpPr>
          <p:cNvPr id="15" name="Shape 11"/>
          <p:cNvSpPr/>
          <p:nvPr/>
        </p:nvSpPr>
        <p:spPr>
          <a:xfrm>
            <a:off x="889992" y="5301496"/>
            <a:ext cx="593408" cy="593408"/>
          </a:xfrm>
          <a:prstGeom prst="roundRect">
            <a:avLst>
              <a:gd name="adj" fmla="val 15407756"/>
            </a:avLst>
          </a:prstGeom>
          <a:solidFill>
            <a:srgbClr val="FFB393"/>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3227" y="5464612"/>
            <a:ext cx="266938" cy="266938"/>
          </a:xfrm>
          <a:prstGeom prst="rect">
            <a:avLst/>
          </a:prstGeom>
        </p:spPr>
      </p:pic>
      <p:sp>
        <p:nvSpPr>
          <p:cNvPr id="17" name="Text 12"/>
          <p:cNvSpPr/>
          <p:nvPr/>
        </p:nvSpPr>
        <p:spPr>
          <a:xfrm>
            <a:off x="889992" y="6092666"/>
            <a:ext cx="2637353" cy="329565"/>
          </a:xfrm>
          <a:prstGeom prst="rect">
            <a:avLst/>
          </a:prstGeom>
          <a:noFill/>
          <a:ln/>
        </p:spPr>
        <p:txBody>
          <a:bodyPr wrap="none" lIns="0" tIns="0" rIns="0" bIns="0" rtlCol="0" anchor="t"/>
          <a:lstStyle/>
          <a:p>
            <a:pPr algn="l" indent="0" marL="0">
              <a:lnSpc>
                <a:spcPts val="2550"/>
              </a:lnSpc>
              <a:buNone/>
            </a:pPr>
            <a:r>
              <a:rPr lang="en-US" sz="2050" b="1" dirty="0">
                <a:solidFill>
                  <a:srgbClr val="F4CAB8"/>
                </a:solidFill>
                <a:latin typeface="Brygada 1918 Bold" pitchFamily="34" charset="0"/>
                <a:ea typeface="Brygada 1918 Bold" pitchFamily="34" charset="-122"/>
                <a:cs typeface="Brygada 1918 Bold" pitchFamily="34" charset="-120"/>
              </a:rPr>
              <a:t>Coexistencia</a:t>
            </a:r>
            <a:endParaRPr lang="en-US" sz="2050" dirty="0"/>
          </a:p>
        </p:txBody>
      </p:sp>
      <p:sp>
        <p:nvSpPr>
          <p:cNvPr id="18" name="Text 13"/>
          <p:cNvSpPr/>
          <p:nvPr/>
        </p:nvSpPr>
        <p:spPr>
          <a:xfrm>
            <a:off x="889992" y="6540818"/>
            <a:ext cx="6128504" cy="949047"/>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Capacidad del software para coexistir eficientemente con otro software independiente en un entorno compartido, sin interferencias ni conflictos.</a:t>
            </a:r>
            <a:endParaRPr lang="en-US" sz="1550" dirty="0"/>
          </a:p>
        </p:txBody>
      </p:sp>
      <p:sp>
        <p:nvSpPr>
          <p:cNvPr id="19" name="Shape 14"/>
          <p:cNvSpPr/>
          <p:nvPr/>
        </p:nvSpPr>
        <p:spPr>
          <a:xfrm>
            <a:off x="7414022" y="5103733"/>
            <a:ext cx="6524149" cy="2583894"/>
          </a:xfrm>
          <a:prstGeom prst="roundRect">
            <a:avLst>
              <a:gd name="adj" fmla="val 1148"/>
            </a:avLst>
          </a:prstGeom>
          <a:solidFill>
            <a:srgbClr val="4D1529"/>
          </a:solidFill>
          <a:ln/>
        </p:spPr>
      </p:sp>
      <p:sp>
        <p:nvSpPr>
          <p:cNvPr id="20" name="Shape 15"/>
          <p:cNvSpPr/>
          <p:nvPr/>
        </p:nvSpPr>
        <p:spPr>
          <a:xfrm>
            <a:off x="7611785" y="5301496"/>
            <a:ext cx="593408" cy="593408"/>
          </a:xfrm>
          <a:prstGeom prst="roundRect">
            <a:avLst>
              <a:gd name="adj" fmla="val 15407756"/>
            </a:avLst>
          </a:prstGeom>
          <a:solidFill>
            <a:srgbClr val="FFB393"/>
          </a:solidFill>
          <a:ln/>
        </p:spPr>
      </p:sp>
      <p:pic>
        <p:nvPicPr>
          <p:cNvPr id="21"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75019" y="5464612"/>
            <a:ext cx="266938" cy="266938"/>
          </a:xfrm>
          <a:prstGeom prst="rect">
            <a:avLst/>
          </a:prstGeom>
        </p:spPr>
      </p:pic>
      <p:sp>
        <p:nvSpPr>
          <p:cNvPr id="22" name="Text 16"/>
          <p:cNvSpPr/>
          <p:nvPr/>
        </p:nvSpPr>
        <p:spPr>
          <a:xfrm>
            <a:off x="7611785" y="6092666"/>
            <a:ext cx="2637353" cy="329565"/>
          </a:xfrm>
          <a:prstGeom prst="rect">
            <a:avLst/>
          </a:prstGeom>
          <a:noFill/>
          <a:ln/>
        </p:spPr>
        <p:txBody>
          <a:bodyPr wrap="none" lIns="0" tIns="0" rIns="0" bIns="0" rtlCol="0" anchor="t"/>
          <a:lstStyle/>
          <a:p>
            <a:pPr algn="l" indent="0" marL="0">
              <a:lnSpc>
                <a:spcPts val="2550"/>
              </a:lnSpc>
              <a:buNone/>
            </a:pPr>
            <a:r>
              <a:rPr lang="en-US" sz="2050" b="1" dirty="0">
                <a:solidFill>
                  <a:srgbClr val="F4CAB8"/>
                </a:solidFill>
                <a:latin typeface="Brygada 1918 Bold" pitchFamily="34" charset="0"/>
                <a:ea typeface="Brygada 1918 Bold" pitchFamily="34" charset="-122"/>
                <a:cs typeface="Brygada 1918 Bold" pitchFamily="34" charset="-120"/>
              </a:rPr>
              <a:t>Reemplazabilidad</a:t>
            </a:r>
            <a:endParaRPr lang="en-US" sz="2050" dirty="0"/>
          </a:p>
        </p:txBody>
      </p:sp>
      <p:sp>
        <p:nvSpPr>
          <p:cNvPr id="23" name="Text 17"/>
          <p:cNvSpPr/>
          <p:nvPr/>
        </p:nvSpPr>
        <p:spPr>
          <a:xfrm>
            <a:off x="7611785" y="6540818"/>
            <a:ext cx="6128623" cy="949047"/>
          </a:xfrm>
          <a:prstGeom prst="rect">
            <a:avLst/>
          </a:prstGeom>
          <a:noFill/>
          <a:ln/>
        </p:spPr>
        <p:txBody>
          <a:bodyPr wrap="square" lIns="0" tIns="0" rIns="0" bIns="0" rtlCol="0" anchor="t"/>
          <a:lstStyle/>
          <a:p>
            <a:pPr algn="l" indent="0" marL="0">
              <a:lnSpc>
                <a:spcPts val="2450"/>
              </a:lnSpc>
              <a:buNone/>
            </a:pPr>
            <a:r>
              <a:rPr lang="en-US" sz="1550" dirty="0">
                <a:solidFill>
                  <a:srgbClr val="F4CAB8"/>
                </a:solidFill>
                <a:latin typeface="Montserrat Medium" pitchFamily="34" charset="0"/>
                <a:ea typeface="Montserrat Medium" pitchFamily="34" charset="-122"/>
                <a:cs typeface="Montserrat Medium" pitchFamily="34" charset="-120"/>
              </a:rPr>
              <a:t>Capacidad del software para ser utilizado en lugar de otro componente de software especificado en el mismo entorno y con el mismo propósito.</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2025-11-26T19:05:41Z</dcterms:created>
  <dcterms:modified xsi:type="dcterms:W3CDTF">2025-11-26T19:05:41Z</dcterms:modified>
</cp:coreProperties>
</file>